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483" r:id="rId2"/>
    <p:sldId id="525" r:id="rId3"/>
    <p:sldId id="528" r:id="rId4"/>
    <p:sldId id="529" r:id="rId5"/>
    <p:sldId id="537" r:id="rId6"/>
    <p:sldId id="538" r:id="rId7"/>
    <p:sldId id="530" r:id="rId8"/>
    <p:sldId id="439" r:id="rId9"/>
    <p:sldId id="487" r:id="rId10"/>
    <p:sldId id="486" r:id="rId11"/>
    <p:sldId id="488" r:id="rId12"/>
    <p:sldId id="489" r:id="rId13"/>
    <p:sldId id="500" r:id="rId14"/>
    <p:sldId id="496" r:id="rId15"/>
    <p:sldId id="501" r:id="rId16"/>
    <p:sldId id="502" r:id="rId17"/>
    <p:sldId id="505" r:id="rId18"/>
    <p:sldId id="507" r:id="rId19"/>
    <p:sldId id="509" r:id="rId20"/>
    <p:sldId id="510" r:id="rId21"/>
    <p:sldId id="512" r:id="rId22"/>
    <p:sldId id="514" r:id="rId23"/>
    <p:sldId id="513" r:id="rId24"/>
    <p:sldId id="516" r:id="rId25"/>
    <p:sldId id="517" r:id="rId26"/>
    <p:sldId id="518" r:id="rId27"/>
    <p:sldId id="520" r:id="rId28"/>
    <p:sldId id="521" r:id="rId29"/>
    <p:sldId id="522" r:id="rId30"/>
    <p:sldId id="523" r:id="rId31"/>
    <p:sldId id="524" r:id="rId32"/>
    <p:sldId id="532" r:id="rId33"/>
    <p:sldId id="535" r:id="rId34"/>
    <p:sldId id="536" r:id="rId35"/>
    <p:sldId id="526" r:id="rId3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00FF"/>
    <a:srgbClr val="FFFFCC"/>
    <a:srgbClr val="CCFFCC"/>
    <a:srgbClr val="FFFF99"/>
    <a:srgbClr val="FF99FF"/>
    <a:srgbClr val="FFCCCC"/>
    <a:srgbClr val="4C961A"/>
    <a:srgbClr val="33CCFF"/>
    <a:srgbClr val="99FF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15" autoAdjust="0"/>
    <p:restoredTop sz="94660"/>
  </p:normalViewPr>
  <p:slideViewPr>
    <p:cSldViewPr>
      <p:cViewPr varScale="1">
        <p:scale>
          <a:sx n="64" d="100"/>
          <a:sy n="64" d="100"/>
        </p:scale>
        <p:origin x="-158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B4050EE1-1764-4EF5-A050-0E9695432C10}" type="datetimeFigureOut">
              <a:rPr lang="en-US" smtClean="0"/>
              <a:pPr/>
              <a:t>4/1/2015</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F32D5A0E-3BAA-4603-8C7D-70DC1D528F6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BD0CEA78-287B-4A08-8DE0-A31A34E73BF6}" type="datetimeFigureOut">
              <a:rPr lang="en-US" smtClean="0"/>
              <a:pPr/>
              <a:t>4/1/2015</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FC0BF5A7-F9B8-4F03-B2F7-14A20C8C89E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0BF5A7-F9B8-4F03-B2F7-14A20C8C89E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0BF5A7-F9B8-4F03-B2F7-14A20C8C89EB}" type="slidenum">
              <a:rPr lang="en-US" smtClean="0"/>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381000"/>
            <a:ext cx="6934200" cy="1446550"/>
          </a:xfrm>
          <a:prstGeom prst="rect">
            <a:avLst/>
          </a:prstGeom>
        </p:spPr>
        <p:txBody>
          <a:bodyPr wrap="square">
            <a:spAutoFit/>
          </a:bodyPr>
          <a:lstStyle/>
          <a:p>
            <a:pPr algn="ctr"/>
            <a:r>
              <a:rPr lang="en-US" sz="4400" b="1" dirty="0" smtClean="0">
                <a:latin typeface="JasmineUPC" pitchFamily="18" charset="-34"/>
                <a:cs typeface="JasmineUPC" pitchFamily="18" charset="-34"/>
              </a:rPr>
              <a:t>A COMPARISON OF TRIPS TO SCHOOLS IN SUBURBAN BANGKOK </a:t>
            </a:r>
            <a:endParaRPr lang="en-US" sz="4400" b="1" dirty="0">
              <a:latin typeface="JasmineUPC" pitchFamily="18" charset="-34"/>
              <a:cs typeface="JasmineUPC" pitchFamily="18" charset="-34"/>
            </a:endParaRPr>
          </a:p>
        </p:txBody>
      </p:sp>
      <p:pic>
        <p:nvPicPr>
          <p:cNvPr id="5" name="Picture 3" descr="C:\Users\KARN\Desktop\index.jpg"/>
          <p:cNvPicPr>
            <a:picLocks noChangeAspect="1" noChangeArrowheads="1"/>
          </p:cNvPicPr>
          <p:nvPr/>
        </p:nvPicPr>
        <p:blipFill>
          <a:blip r:embed="rId3" cstate="print"/>
          <a:srcRect/>
          <a:stretch>
            <a:fillRect/>
          </a:stretch>
        </p:blipFill>
        <p:spPr bwMode="auto">
          <a:xfrm>
            <a:off x="304800" y="381000"/>
            <a:ext cx="1600200" cy="1600200"/>
          </a:xfrm>
          <a:prstGeom prst="rect">
            <a:avLst/>
          </a:prstGeom>
          <a:noFill/>
        </p:spPr>
      </p:pic>
      <p:pic>
        <p:nvPicPr>
          <p:cNvPr id="9" name="Picture 5" descr="C:\Users\KARN\Desktop\117398736.jpg"/>
          <p:cNvPicPr>
            <a:picLocks noChangeAspect="1" noChangeArrowheads="1"/>
          </p:cNvPicPr>
          <p:nvPr/>
        </p:nvPicPr>
        <p:blipFill>
          <a:blip r:embed="rId4" cstate="print"/>
          <a:srcRect/>
          <a:stretch>
            <a:fillRect/>
          </a:stretch>
        </p:blipFill>
        <p:spPr bwMode="auto">
          <a:xfrm>
            <a:off x="838200" y="4357024"/>
            <a:ext cx="3276600" cy="2096022"/>
          </a:xfrm>
          <a:prstGeom prst="rect">
            <a:avLst/>
          </a:prstGeom>
          <a:noFill/>
        </p:spPr>
      </p:pic>
      <p:sp>
        <p:nvSpPr>
          <p:cNvPr id="11" name="Rectangle 10"/>
          <p:cNvSpPr/>
          <p:nvPr/>
        </p:nvSpPr>
        <p:spPr>
          <a:xfrm>
            <a:off x="381000" y="1905000"/>
            <a:ext cx="8458200" cy="2677656"/>
          </a:xfrm>
          <a:prstGeom prst="rect">
            <a:avLst/>
          </a:prstGeom>
        </p:spPr>
        <p:txBody>
          <a:bodyPr wrap="square">
            <a:spAutoFit/>
          </a:bodyPr>
          <a:lstStyle/>
          <a:p>
            <a:pPr algn="ctr"/>
            <a:r>
              <a:rPr lang="en-US" sz="2800" b="1" dirty="0" err="1" smtClean="0">
                <a:latin typeface="JasmineUPC" pitchFamily="18" charset="-34"/>
                <a:cs typeface="JasmineUPC" pitchFamily="18" charset="-34"/>
              </a:rPr>
              <a:t>Nattapol</a:t>
            </a:r>
            <a:r>
              <a:rPr lang="en-US" sz="2800" b="1" dirty="0" smtClean="0">
                <a:latin typeface="JasmineUPC" pitchFamily="18" charset="-34"/>
                <a:cs typeface="JasmineUPC" pitchFamily="18" charset="-34"/>
              </a:rPr>
              <a:t> PIYAEISARAKUL </a:t>
            </a:r>
          </a:p>
          <a:p>
            <a:pPr algn="ctr"/>
            <a:r>
              <a:rPr lang="en-US" sz="2800" b="1" dirty="0" smtClean="0">
                <a:latin typeface="JasmineUPC" pitchFamily="18" charset="-34"/>
                <a:cs typeface="JasmineUPC" pitchFamily="18" charset="-34"/>
              </a:rPr>
              <a:t>King </a:t>
            </a:r>
            <a:r>
              <a:rPr lang="en-US" sz="2800" b="1" dirty="0" err="1" smtClean="0">
                <a:latin typeface="JasmineUPC" pitchFamily="18" charset="-34"/>
                <a:cs typeface="JasmineUPC" pitchFamily="18" charset="-34"/>
              </a:rPr>
              <a:t>Mongkut’s</a:t>
            </a:r>
            <a:r>
              <a:rPr lang="en-US" sz="2800" b="1" dirty="0" smtClean="0">
                <a:latin typeface="JasmineUPC" pitchFamily="18" charset="-34"/>
                <a:cs typeface="JasmineUPC" pitchFamily="18" charset="-34"/>
              </a:rPr>
              <a:t> University of Technology </a:t>
            </a:r>
            <a:r>
              <a:rPr lang="en-US" sz="2800" b="1" dirty="0" err="1" smtClean="0">
                <a:latin typeface="JasmineUPC" pitchFamily="18" charset="-34"/>
                <a:cs typeface="JasmineUPC" pitchFamily="18" charset="-34"/>
              </a:rPr>
              <a:t>Thonburi</a:t>
            </a:r>
            <a:endParaRPr lang="en-US" sz="2800" b="1" dirty="0" smtClean="0">
              <a:latin typeface="JasmineUPC" pitchFamily="18" charset="-34"/>
              <a:cs typeface="JasmineUPC" pitchFamily="18" charset="-34"/>
            </a:endParaRPr>
          </a:p>
          <a:p>
            <a:pPr algn="ctr"/>
            <a:r>
              <a:rPr lang="en-US" sz="2800" b="1" dirty="0" smtClean="0">
                <a:latin typeface="JasmineUPC" pitchFamily="18" charset="-34"/>
                <a:cs typeface="JasmineUPC" pitchFamily="18" charset="-34"/>
              </a:rPr>
              <a:t>and </a:t>
            </a:r>
          </a:p>
          <a:p>
            <a:pPr algn="ctr"/>
            <a:r>
              <a:rPr lang="en-US" sz="2800" b="1" dirty="0" smtClean="0">
                <a:latin typeface="JasmineUPC" pitchFamily="18" charset="-34"/>
                <a:cs typeface="JasmineUPC" pitchFamily="18" charset="-34"/>
              </a:rPr>
              <a:t>Associate Professor </a:t>
            </a:r>
            <a:r>
              <a:rPr lang="en-US" sz="2800" b="1" dirty="0" err="1" smtClean="0">
                <a:latin typeface="JasmineUPC" pitchFamily="18" charset="-34"/>
                <a:cs typeface="JasmineUPC" pitchFamily="18" charset="-34"/>
              </a:rPr>
              <a:t>Viroat</a:t>
            </a:r>
            <a:r>
              <a:rPr lang="en-US" sz="2800" b="1" dirty="0" smtClean="0">
                <a:latin typeface="JasmineUPC" pitchFamily="18" charset="-34"/>
                <a:cs typeface="JasmineUPC" pitchFamily="18" charset="-34"/>
              </a:rPr>
              <a:t> SRISURAPANON</a:t>
            </a:r>
          </a:p>
          <a:p>
            <a:pPr algn="ctr"/>
            <a:r>
              <a:rPr lang="en-US" sz="2800" b="1" dirty="0" smtClean="0">
                <a:latin typeface="JasmineUPC" pitchFamily="18" charset="-34"/>
                <a:cs typeface="JasmineUPC" pitchFamily="18" charset="-34"/>
              </a:rPr>
              <a:t>King </a:t>
            </a:r>
            <a:r>
              <a:rPr lang="en-US" sz="2800" b="1" dirty="0" err="1" smtClean="0">
                <a:latin typeface="JasmineUPC" pitchFamily="18" charset="-34"/>
                <a:cs typeface="JasmineUPC" pitchFamily="18" charset="-34"/>
              </a:rPr>
              <a:t>Mongkut’s</a:t>
            </a:r>
            <a:r>
              <a:rPr lang="en-US" sz="2800" b="1" dirty="0" smtClean="0">
                <a:latin typeface="JasmineUPC" pitchFamily="18" charset="-34"/>
                <a:cs typeface="JasmineUPC" pitchFamily="18" charset="-34"/>
              </a:rPr>
              <a:t> University of Technology </a:t>
            </a:r>
            <a:r>
              <a:rPr lang="en-US" sz="2800" b="1" dirty="0" err="1" smtClean="0">
                <a:latin typeface="JasmineUPC" pitchFamily="18" charset="-34"/>
                <a:cs typeface="JasmineUPC" pitchFamily="18" charset="-34"/>
              </a:rPr>
              <a:t>Thonburi</a:t>
            </a:r>
            <a:endParaRPr lang="en-US" sz="2800" b="1" dirty="0" smtClean="0">
              <a:latin typeface="JasmineUPC" pitchFamily="18" charset="-34"/>
              <a:cs typeface="JasmineUPC" pitchFamily="18" charset="-34"/>
            </a:endParaRPr>
          </a:p>
          <a:p>
            <a:pPr algn="ctr"/>
            <a:endParaRPr lang="en-US" sz="2800" b="1" dirty="0" smtClean="0">
              <a:latin typeface="JasmineUPC" pitchFamily="18" charset="-34"/>
              <a:cs typeface="JasmineUPC" pitchFamily="18" charset="-34"/>
            </a:endParaRPr>
          </a:p>
        </p:txBody>
      </p:sp>
      <p:pic>
        <p:nvPicPr>
          <p:cNvPr id="38914" name="Picture 2" descr="https://encrypted-tbn0.gstatic.com/images?q=tbn:ANd9GcQl660Ce_lBw-d_kiGtQeMZQBeGjm0bUwFv7XLNTIC0yKx3rcXhPQ"/>
          <p:cNvPicPr>
            <a:picLocks noChangeAspect="1" noChangeArrowheads="1"/>
          </p:cNvPicPr>
          <p:nvPr/>
        </p:nvPicPr>
        <p:blipFill>
          <a:blip r:embed="rId5" cstate="print"/>
          <a:srcRect/>
          <a:stretch>
            <a:fillRect/>
          </a:stretch>
        </p:blipFill>
        <p:spPr bwMode="auto">
          <a:xfrm>
            <a:off x="4343400" y="4343400"/>
            <a:ext cx="4286250" cy="21431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67048"/>
            <a:ext cx="9144000" cy="769441"/>
          </a:xfrm>
          <a:prstGeom prst="rect">
            <a:avLst/>
          </a:prstGeom>
          <a:solidFill>
            <a:srgbClr val="FF99FF"/>
          </a:solidFill>
        </p:spPr>
        <p:txBody>
          <a:bodyPr wrap="square" anchor="ctr">
            <a:spAutoFit/>
          </a:bodyPr>
          <a:lstStyle/>
          <a:p>
            <a:pPr algn="ctr"/>
            <a:r>
              <a:rPr lang="en-US" sz="4400" b="1" kern="100" dirty="0" smtClean="0">
                <a:effectLst>
                  <a:outerShdw blurRad="38100" dist="38100" dir="2700000" algn="tl">
                    <a:srgbClr val="000000">
                      <a:alpha val="43137"/>
                    </a:srgbClr>
                  </a:outerShdw>
                </a:effectLst>
                <a:latin typeface="JasmineUPC" pitchFamily="18" charset="-34"/>
                <a:ea typeface="Angsana New"/>
                <a:cs typeface="JasmineUPC" pitchFamily="18" charset="-34"/>
              </a:rPr>
              <a:t>METHODOLOGY</a:t>
            </a:r>
            <a:endParaRPr lang="en-US" sz="4400" b="1" dirty="0" smtClean="0">
              <a:effectLst>
                <a:outerShdw blurRad="38100" dist="38100" dir="2700000" algn="tl">
                  <a:srgbClr val="000000">
                    <a:alpha val="43137"/>
                  </a:srgbClr>
                </a:outerShdw>
              </a:effectLst>
              <a:latin typeface="JasmineUPC" pitchFamily="18" charset="-34"/>
              <a:cs typeface="JasmineUPC" pitchFamily="18" charset="-34"/>
            </a:endParaRPr>
          </a:p>
        </p:txBody>
      </p:sp>
      <p:sp>
        <p:nvSpPr>
          <p:cNvPr id="11" name="TextBox 10"/>
          <p:cNvSpPr txBox="1"/>
          <p:nvPr/>
        </p:nvSpPr>
        <p:spPr>
          <a:xfrm>
            <a:off x="457200" y="1219200"/>
            <a:ext cx="8382000" cy="584775"/>
          </a:xfrm>
          <a:prstGeom prst="rect">
            <a:avLst/>
          </a:prstGeom>
          <a:noFill/>
        </p:spPr>
        <p:txBody>
          <a:bodyPr wrap="square" rtlCol="0">
            <a:spAutoFit/>
          </a:bodyPr>
          <a:lstStyle/>
          <a:p>
            <a:pPr algn="thaiDist"/>
            <a:r>
              <a:rPr lang="en-US" sz="3200" b="1" dirty="0" smtClean="0">
                <a:solidFill>
                  <a:srgbClr val="0070C0"/>
                </a:solidFill>
                <a:latin typeface="JasmineUPC" pitchFamily="18" charset="-34"/>
                <a:cs typeface="JasmineUPC" pitchFamily="18" charset="-34"/>
              </a:rPr>
              <a:t>OBSERVATION BY SENDING QUESTIONNAIRES TO PARENTS </a:t>
            </a:r>
          </a:p>
        </p:txBody>
      </p:sp>
      <p:sp>
        <p:nvSpPr>
          <p:cNvPr id="4" name="Rectangle 3"/>
          <p:cNvSpPr/>
          <p:nvPr/>
        </p:nvSpPr>
        <p:spPr>
          <a:xfrm>
            <a:off x="685800" y="2093655"/>
            <a:ext cx="7848600" cy="2554545"/>
          </a:xfrm>
          <a:prstGeom prst="rect">
            <a:avLst/>
          </a:prstGeom>
        </p:spPr>
        <p:txBody>
          <a:bodyPr wrap="square">
            <a:spAutoFit/>
          </a:bodyPr>
          <a:lstStyle/>
          <a:p>
            <a:pPr lvl="0" hangingPunct="0">
              <a:buFont typeface="Wingdings" pitchFamily="2" charset="2"/>
              <a:buChar char="q"/>
            </a:pPr>
            <a:r>
              <a:rPr lang="en-US" sz="3200" dirty="0" smtClean="0">
                <a:latin typeface="JasmineUPC" pitchFamily="18" charset="-34"/>
                <a:cs typeface="JasmineUPC" pitchFamily="18" charset="-34"/>
              </a:rPr>
              <a:t>   Mode</a:t>
            </a:r>
          </a:p>
          <a:p>
            <a:pPr lvl="0" hangingPunct="0">
              <a:buFont typeface="Wingdings" pitchFamily="2" charset="2"/>
              <a:buChar char="q"/>
            </a:pPr>
            <a:r>
              <a:rPr lang="en-US" sz="3200" dirty="0" smtClean="0">
                <a:latin typeface="JasmineUPC" pitchFamily="18" charset="-34"/>
                <a:cs typeface="JasmineUPC" pitchFamily="18" charset="-34"/>
              </a:rPr>
              <a:t>   Trip length</a:t>
            </a:r>
          </a:p>
          <a:p>
            <a:pPr lvl="0" hangingPunct="0">
              <a:buFont typeface="Wingdings" pitchFamily="2" charset="2"/>
              <a:buChar char="q"/>
            </a:pPr>
            <a:r>
              <a:rPr lang="en-US" sz="3200" dirty="0" smtClean="0">
                <a:latin typeface="JasmineUPC" pitchFamily="18" charset="-34"/>
                <a:cs typeface="JasmineUPC" pitchFamily="18" charset="-34"/>
              </a:rPr>
              <a:t>   Trip cost</a:t>
            </a:r>
          </a:p>
          <a:p>
            <a:pPr lvl="0" hangingPunct="0">
              <a:buFont typeface="Wingdings" pitchFamily="2" charset="2"/>
              <a:buChar char="q"/>
            </a:pPr>
            <a:r>
              <a:rPr lang="en-US" sz="3200" dirty="0" smtClean="0">
                <a:latin typeface="JasmineUPC" pitchFamily="18" charset="-34"/>
                <a:cs typeface="JasmineUPC" pitchFamily="18" charset="-34"/>
              </a:rPr>
              <a:t>   Arrival time</a:t>
            </a:r>
          </a:p>
          <a:p>
            <a:pPr lvl="0" hangingPunct="0">
              <a:buFont typeface="Wingdings" pitchFamily="2" charset="2"/>
              <a:buChar char="q"/>
            </a:pPr>
            <a:r>
              <a:rPr lang="en-US" sz="3200" dirty="0" smtClean="0">
                <a:latin typeface="JasmineUPC" pitchFamily="18" charset="-34"/>
                <a:cs typeface="JasmineUPC" pitchFamily="18" charset="-34"/>
              </a:rPr>
              <a:t>   Perception or attitude of traffic</a:t>
            </a:r>
            <a:endParaRPr lang="en-US" sz="3200" dirty="0">
              <a:latin typeface="JasmineUPC" pitchFamily="18" charset="-34"/>
              <a:cs typeface="JasmineUPC" pitchFamily="18" charset="-34"/>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67048"/>
            <a:ext cx="9144000" cy="769441"/>
          </a:xfrm>
          <a:prstGeom prst="rect">
            <a:avLst/>
          </a:prstGeom>
          <a:solidFill>
            <a:srgbClr val="FF99FF"/>
          </a:solidFill>
        </p:spPr>
        <p:txBody>
          <a:bodyPr wrap="square" anchor="ctr">
            <a:spAutoFit/>
          </a:bodyPr>
          <a:lstStyle/>
          <a:p>
            <a:pPr algn="ctr"/>
            <a:r>
              <a:rPr lang="en-US" sz="4400" b="1" kern="100" dirty="0" smtClean="0">
                <a:effectLst>
                  <a:outerShdw blurRad="38100" dist="38100" dir="2700000" algn="tl">
                    <a:srgbClr val="000000">
                      <a:alpha val="43137"/>
                    </a:srgbClr>
                  </a:outerShdw>
                </a:effectLst>
                <a:latin typeface="JasmineUPC" pitchFamily="18" charset="-34"/>
                <a:ea typeface="Angsana New"/>
                <a:cs typeface="JasmineUPC" pitchFamily="18" charset="-34"/>
              </a:rPr>
              <a:t>METHODOLOGY</a:t>
            </a:r>
            <a:endParaRPr lang="en-US" sz="4400" b="1" dirty="0" smtClean="0">
              <a:effectLst>
                <a:outerShdw blurRad="38100" dist="38100" dir="2700000" algn="tl">
                  <a:srgbClr val="000000">
                    <a:alpha val="43137"/>
                  </a:srgbClr>
                </a:outerShdw>
              </a:effectLst>
              <a:latin typeface="JasmineUPC" pitchFamily="18" charset="-34"/>
              <a:cs typeface="JasmineUPC" pitchFamily="18" charset="-34"/>
            </a:endParaRPr>
          </a:p>
        </p:txBody>
      </p:sp>
      <p:sp>
        <p:nvSpPr>
          <p:cNvPr id="11" name="TextBox 10"/>
          <p:cNvSpPr txBox="1"/>
          <p:nvPr/>
        </p:nvSpPr>
        <p:spPr>
          <a:xfrm>
            <a:off x="457200" y="1244025"/>
            <a:ext cx="8382000" cy="584775"/>
          </a:xfrm>
          <a:prstGeom prst="rect">
            <a:avLst/>
          </a:prstGeom>
          <a:noFill/>
        </p:spPr>
        <p:txBody>
          <a:bodyPr wrap="square" rtlCol="0">
            <a:spAutoFit/>
          </a:bodyPr>
          <a:lstStyle/>
          <a:p>
            <a:pPr hangingPunct="0"/>
            <a:r>
              <a:rPr lang="en-US" sz="3200" b="1" dirty="0" smtClean="0">
                <a:solidFill>
                  <a:srgbClr val="0070C0"/>
                </a:solidFill>
                <a:latin typeface="JasmineUPC" pitchFamily="18" charset="-34"/>
                <a:cs typeface="JasmineUPC" pitchFamily="18" charset="-34"/>
              </a:rPr>
              <a:t>INTERVIEW</a:t>
            </a:r>
            <a:endParaRPr lang="en-US" sz="3200" dirty="0">
              <a:solidFill>
                <a:srgbClr val="0070C0"/>
              </a:solidFill>
              <a:latin typeface="JasmineUPC" pitchFamily="18" charset="-34"/>
              <a:cs typeface="JasmineUPC" pitchFamily="18" charset="-34"/>
            </a:endParaRPr>
          </a:p>
        </p:txBody>
      </p:sp>
      <p:sp>
        <p:nvSpPr>
          <p:cNvPr id="4" name="Rectangle 3"/>
          <p:cNvSpPr/>
          <p:nvPr/>
        </p:nvSpPr>
        <p:spPr>
          <a:xfrm>
            <a:off x="685800" y="2017455"/>
            <a:ext cx="7543800" cy="2554545"/>
          </a:xfrm>
          <a:prstGeom prst="rect">
            <a:avLst/>
          </a:prstGeom>
        </p:spPr>
        <p:txBody>
          <a:bodyPr wrap="square">
            <a:spAutoFit/>
          </a:bodyPr>
          <a:lstStyle/>
          <a:p>
            <a:pPr lvl="0" algn="thaiDist" hangingPunct="0">
              <a:buFont typeface="Wingdings" pitchFamily="2" charset="2"/>
              <a:buChar char="q"/>
            </a:pPr>
            <a:r>
              <a:rPr lang="en-US" sz="3200" dirty="0" smtClean="0">
                <a:latin typeface="JasmineUPC" pitchFamily="18" charset="-34"/>
                <a:cs typeface="JasmineUPC" pitchFamily="18" charset="-34"/>
              </a:rPr>
              <a:t>  General issues e.g., starting time, types of school buses, number of school buses</a:t>
            </a:r>
          </a:p>
          <a:p>
            <a:pPr lvl="0" algn="thaiDist" hangingPunct="0">
              <a:buFont typeface="Wingdings" pitchFamily="2" charset="2"/>
              <a:buChar char="q"/>
            </a:pPr>
            <a:r>
              <a:rPr lang="en-US" sz="3200" dirty="0" smtClean="0">
                <a:latin typeface="JasmineUPC" pitchFamily="18" charset="-34"/>
                <a:cs typeface="JasmineUPC" pitchFamily="18" charset="-34"/>
              </a:rPr>
              <a:t>  Tuition fees/entrance fees</a:t>
            </a:r>
          </a:p>
          <a:p>
            <a:pPr lvl="0" algn="thaiDist" hangingPunct="0">
              <a:buFont typeface="Wingdings" pitchFamily="2" charset="2"/>
              <a:buChar char="q"/>
            </a:pPr>
            <a:r>
              <a:rPr lang="en-US" sz="3200" dirty="0" smtClean="0">
                <a:latin typeface="JasmineUPC" pitchFamily="18" charset="-34"/>
                <a:cs typeface="JasmineUPC" pitchFamily="18" charset="-34"/>
              </a:rPr>
              <a:t>  Bus fare system</a:t>
            </a:r>
          </a:p>
          <a:p>
            <a:pPr lvl="0" algn="thaiDist" hangingPunct="0">
              <a:buFont typeface="Wingdings" pitchFamily="2" charset="2"/>
              <a:buChar char="q"/>
            </a:pPr>
            <a:r>
              <a:rPr lang="en-US" sz="3200" dirty="0" smtClean="0">
                <a:latin typeface="JasmineUPC" pitchFamily="18" charset="-34"/>
                <a:cs typeface="JasmineUPC" pitchFamily="18" charset="-34"/>
              </a:rPr>
              <a:t>  Management of school bus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67048"/>
            <a:ext cx="9144000" cy="769441"/>
          </a:xfrm>
          <a:prstGeom prst="rect">
            <a:avLst/>
          </a:prstGeom>
          <a:solidFill>
            <a:srgbClr val="FF99FF"/>
          </a:solidFill>
        </p:spPr>
        <p:txBody>
          <a:bodyPr wrap="square" anchor="ctr">
            <a:spAutoFit/>
          </a:bodyPr>
          <a:lstStyle/>
          <a:p>
            <a:pPr algn="ctr"/>
            <a:r>
              <a:rPr lang="en-US" sz="4400" b="1" kern="100" dirty="0" smtClean="0">
                <a:effectLst>
                  <a:outerShdw blurRad="38100" dist="38100" dir="2700000" algn="tl">
                    <a:srgbClr val="000000">
                      <a:alpha val="43137"/>
                    </a:srgbClr>
                  </a:outerShdw>
                </a:effectLst>
                <a:latin typeface="JasmineUPC" pitchFamily="18" charset="-34"/>
                <a:ea typeface="Angsana New"/>
                <a:cs typeface="JasmineUPC" pitchFamily="18" charset="-34"/>
              </a:rPr>
              <a:t>METHODOLOGY</a:t>
            </a:r>
            <a:endParaRPr lang="en-US" sz="4400" b="1" dirty="0" smtClean="0">
              <a:effectLst>
                <a:outerShdw blurRad="38100" dist="38100" dir="2700000" algn="tl">
                  <a:srgbClr val="000000">
                    <a:alpha val="43137"/>
                  </a:srgbClr>
                </a:outerShdw>
              </a:effectLst>
              <a:latin typeface="JasmineUPC" pitchFamily="18" charset="-34"/>
              <a:cs typeface="JasmineUPC" pitchFamily="18" charset="-34"/>
            </a:endParaRPr>
          </a:p>
        </p:txBody>
      </p:sp>
      <p:sp>
        <p:nvSpPr>
          <p:cNvPr id="11" name="TextBox 10"/>
          <p:cNvSpPr txBox="1"/>
          <p:nvPr/>
        </p:nvSpPr>
        <p:spPr>
          <a:xfrm>
            <a:off x="381000" y="1066800"/>
            <a:ext cx="8382000" cy="584775"/>
          </a:xfrm>
          <a:prstGeom prst="rect">
            <a:avLst/>
          </a:prstGeom>
          <a:noFill/>
        </p:spPr>
        <p:txBody>
          <a:bodyPr wrap="square" rtlCol="0">
            <a:spAutoFit/>
          </a:bodyPr>
          <a:lstStyle/>
          <a:p>
            <a:pPr hangingPunct="0"/>
            <a:r>
              <a:rPr lang="en-US" sz="3200" b="1" dirty="0" smtClean="0">
                <a:solidFill>
                  <a:srgbClr val="0070C0"/>
                </a:solidFill>
                <a:latin typeface="JasmineUPC" pitchFamily="18" charset="-34"/>
                <a:cs typeface="JasmineUPC" pitchFamily="18" charset="-34"/>
              </a:rPr>
              <a:t>OBSERVATION OF PHYSICAL FACILITIES AROUND SCHOOLS</a:t>
            </a:r>
            <a:endParaRPr lang="en-US" sz="3200" dirty="0">
              <a:solidFill>
                <a:srgbClr val="0070C0"/>
              </a:solidFill>
              <a:latin typeface="JasmineUPC" pitchFamily="18" charset="-34"/>
              <a:cs typeface="JasmineUPC" pitchFamily="18" charset="-34"/>
            </a:endParaRPr>
          </a:p>
        </p:txBody>
      </p:sp>
      <p:sp>
        <p:nvSpPr>
          <p:cNvPr id="4" name="Rectangle 3"/>
          <p:cNvSpPr/>
          <p:nvPr/>
        </p:nvSpPr>
        <p:spPr>
          <a:xfrm>
            <a:off x="533400" y="2011740"/>
            <a:ext cx="7543800" cy="1569660"/>
          </a:xfrm>
          <a:prstGeom prst="rect">
            <a:avLst/>
          </a:prstGeom>
        </p:spPr>
        <p:txBody>
          <a:bodyPr wrap="square">
            <a:spAutoFit/>
          </a:bodyPr>
          <a:lstStyle/>
          <a:p>
            <a:pPr lvl="0" algn="thaiDist" hangingPunct="0">
              <a:buFont typeface="Wingdings" pitchFamily="2" charset="2"/>
              <a:buChar char="q"/>
            </a:pPr>
            <a:r>
              <a:rPr lang="en-US" sz="3200" dirty="0" smtClean="0">
                <a:latin typeface="JasmineUPC" pitchFamily="18" charset="-34"/>
                <a:cs typeface="JasmineUPC" pitchFamily="18" charset="-34"/>
              </a:rPr>
              <a:t>   Sidewalks, public transportation, parking</a:t>
            </a:r>
          </a:p>
          <a:p>
            <a:pPr lvl="0" algn="thaiDist" hangingPunct="0">
              <a:buFont typeface="Wingdings" pitchFamily="2" charset="2"/>
              <a:buChar char="q"/>
            </a:pPr>
            <a:r>
              <a:rPr lang="en-US" sz="3200" dirty="0" smtClean="0">
                <a:latin typeface="JasmineUPC" pitchFamily="18" charset="-34"/>
                <a:cs typeface="JasmineUPC" pitchFamily="18" charset="-34"/>
              </a:rPr>
              <a:t>   School bus operation</a:t>
            </a:r>
          </a:p>
          <a:p>
            <a:pPr lvl="0" algn="thaiDist" hangingPunct="0">
              <a:buFont typeface="Wingdings" pitchFamily="2" charset="2"/>
              <a:buChar char="q"/>
            </a:pPr>
            <a:r>
              <a:rPr lang="en-US" sz="3200" dirty="0" smtClean="0">
                <a:latin typeface="JasmineUPC" pitchFamily="18" charset="-34"/>
                <a:cs typeface="JasmineUPC" pitchFamily="18" charset="-34"/>
              </a:rPr>
              <a:t>   Use of facilities in school bus e.g., safety belts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452258" y="1219200"/>
            <a:ext cx="4648200" cy="53340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8600" y="1219200"/>
            <a:ext cx="4114800" cy="5334000"/>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167049"/>
            <a:ext cx="9144000" cy="769441"/>
          </a:xfrm>
          <a:prstGeom prst="rect">
            <a:avLst/>
          </a:prstGeom>
          <a:solidFill>
            <a:srgbClr val="33CCFF"/>
          </a:solidFill>
        </p:spPr>
        <p:txBody>
          <a:bodyPr wrap="square" anchor="ctr">
            <a:spAutoFit/>
          </a:bodyPr>
          <a:lstStyle/>
          <a:p>
            <a:pPr algn="ctr"/>
            <a:r>
              <a:rPr lang="en-US" sz="4400" b="1" kern="100" dirty="0" smtClean="0">
                <a:effectLst>
                  <a:outerShdw blurRad="38100" dist="38100" dir="2700000" algn="tl">
                    <a:srgbClr val="000000">
                      <a:alpha val="43137"/>
                    </a:srgbClr>
                  </a:outerShdw>
                </a:effectLst>
                <a:latin typeface="JasmineUPC" pitchFamily="18" charset="-34"/>
                <a:ea typeface="Angsana New"/>
                <a:cs typeface="JasmineUPC" pitchFamily="18" charset="-34"/>
              </a:rPr>
              <a:t>SCHOOL LOCATION</a:t>
            </a:r>
            <a:endParaRPr lang="en-US" sz="4400" b="1" dirty="0" smtClean="0">
              <a:effectLst>
                <a:outerShdw blurRad="38100" dist="38100" dir="2700000" algn="tl">
                  <a:srgbClr val="000000">
                    <a:alpha val="43137"/>
                  </a:srgbClr>
                </a:outerShdw>
              </a:effectLst>
              <a:latin typeface="JasmineUPC" pitchFamily="18" charset="-34"/>
              <a:cs typeface="JasmineUPC" pitchFamily="18" charset="-34"/>
            </a:endParaRPr>
          </a:p>
        </p:txBody>
      </p:sp>
      <p:sp>
        <p:nvSpPr>
          <p:cNvPr id="6" name="Rectangle 5"/>
          <p:cNvSpPr/>
          <p:nvPr/>
        </p:nvSpPr>
        <p:spPr>
          <a:xfrm>
            <a:off x="228600" y="1219200"/>
            <a:ext cx="3886200" cy="4832092"/>
          </a:xfrm>
          <a:prstGeom prst="rect">
            <a:avLst/>
          </a:prstGeom>
        </p:spPr>
        <p:txBody>
          <a:bodyPr wrap="square">
            <a:spAutoFit/>
          </a:bodyPr>
          <a:lstStyle/>
          <a:p>
            <a:pPr algn="thaiDist" hangingPunct="0"/>
            <a:r>
              <a:rPr lang="en-US" sz="3200" b="1" dirty="0" smtClean="0">
                <a:solidFill>
                  <a:srgbClr val="FF0000"/>
                </a:solidFill>
                <a:effectLst>
                  <a:outerShdw blurRad="38100" dist="38100" dir="2700000" algn="tl">
                    <a:srgbClr val="000000">
                      <a:alpha val="43137"/>
                    </a:srgbClr>
                  </a:outerShdw>
                </a:effectLst>
                <a:latin typeface="JasmineUPC" pitchFamily="18" charset="-34"/>
                <a:cs typeface="JasmineUPC" pitchFamily="18" charset="-34"/>
              </a:rPr>
              <a:t>SCHOOL A</a:t>
            </a:r>
          </a:p>
          <a:p>
            <a:pPr lvl="0" algn="thaiDist" hangingPunct="0"/>
            <a:r>
              <a:rPr lang="en-US" sz="2800" dirty="0" smtClean="0">
                <a:effectLst>
                  <a:outerShdw blurRad="38100" dist="38100" dir="2700000" algn="tl">
                    <a:srgbClr val="000000">
                      <a:alpha val="43137"/>
                    </a:srgbClr>
                  </a:outerShdw>
                </a:effectLst>
                <a:latin typeface="JasmineUPC" pitchFamily="18" charset="-34"/>
                <a:cs typeface="JasmineUPC" pitchFamily="18" charset="-34"/>
              </a:rPr>
              <a:t>School A is an alternative school and is located in suburban </a:t>
            </a:r>
            <a:r>
              <a:rPr lang="en-US" sz="2800" dirty="0" err="1" smtClean="0">
                <a:effectLst>
                  <a:outerShdw blurRad="38100" dist="38100" dir="2700000" algn="tl">
                    <a:srgbClr val="000000">
                      <a:alpha val="43137"/>
                    </a:srgbClr>
                  </a:outerShdw>
                </a:effectLst>
                <a:latin typeface="JasmineUPC" pitchFamily="18" charset="-34"/>
                <a:cs typeface="JasmineUPC" pitchFamily="18" charset="-34"/>
              </a:rPr>
              <a:t>Bangkhuntian</a:t>
            </a:r>
            <a:r>
              <a:rPr lang="en-US" sz="2800" dirty="0" smtClean="0">
                <a:effectLst>
                  <a:outerShdw blurRad="38100" dist="38100" dir="2700000" algn="tl">
                    <a:srgbClr val="000000">
                      <a:alpha val="43137"/>
                    </a:srgbClr>
                  </a:outerShdw>
                </a:effectLst>
                <a:latin typeface="JasmineUPC" pitchFamily="18" charset="-34"/>
                <a:cs typeface="JasmineUPC" pitchFamily="18" charset="-34"/>
              </a:rPr>
              <a:t> District </a:t>
            </a:r>
          </a:p>
          <a:p>
            <a:pPr marL="347663" lvl="0" indent="117475" algn="thaiDist" hangingPunct="0">
              <a:buFont typeface="Wingdings" pitchFamily="2" charset="2"/>
              <a:buChar char="q"/>
            </a:pPr>
            <a:r>
              <a:rPr lang="en-US" sz="2400" b="1" dirty="0" smtClean="0">
                <a:latin typeface="JasmineUPC" pitchFamily="18" charset="-34"/>
                <a:cs typeface="JasmineUPC" pitchFamily="18" charset="-34"/>
              </a:rPr>
              <a:t> </a:t>
            </a:r>
            <a:r>
              <a:rPr lang="en-US" sz="2400" dirty="0" smtClean="0">
                <a:latin typeface="JasmineUPC" pitchFamily="18" charset="-34"/>
                <a:cs typeface="JasmineUPC" pitchFamily="18" charset="-34"/>
              </a:rPr>
              <a:t>590 students and is divided into three subsections </a:t>
            </a:r>
          </a:p>
          <a:p>
            <a:pPr marL="347663" lvl="0" indent="117475" algn="thaiDist" hangingPunct="0">
              <a:buFont typeface="Wingdings" pitchFamily="2" charset="2"/>
              <a:buChar char="q"/>
            </a:pPr>
            <a:r>
              <a:rPr lang="en-US" sz="2400" dirty="0" smtClean="0">
                <a:latin typeface="JasmineUPC" pitchFamily="18" charset="-34"/>
                <a:cs typeface="JasmineUPC" pitchFamily="18" charset="-34"/>
              </a:rPr>
              <a:t> Kindergarten students attend class in the morning before 09:00 AM.</a:t>
            </a:r>
          </a:p>
          <a:p>
            <a:pPr marL="347663" lvl="0" indent="117475" algn="thaiDist" hangingPunct="0">
              <a:buFont typeface="Wingdings" pitchFamily="2" charset="2"/>
              <a:buChar char="q"/>
            </a:pPr>
            <a:r>
              <a:rPr lang="en-US" sz="2400" dirty="0" smtClean="0">
                <a:latin typeface="JasmineUPC" pitchFamily="18" charset="-34"/>
                <a:cs typeface="JasmineUPC" pitchFamily="18" charset="-34"/>
              </a:rPr>
              <a:t> Primary students attend class starting at 08:10 AM.</a:t>
            </a:r>
          </a:p>
          <a:p>
            <a:pPr marL="347663" lvl="0" indent="117475" algn="thaiDist" hangingPunct="0">
              <a:buFont typeface="Wingdings" pitchFamily="2" charset="2"/>
              <a:buChar char="q"/>
            </a:pPr>
            <a:r>
              <a:rPr lang="en-US" sz="2400" dirty="0" smtClean="0">
                <a:latin typeface="JasmineUPC" pitchFamily="18" charset="-34"/>
                <a:cs typeface="JasmineUPC" pitchFamily="18" charset="-34"/>
              </a:rPr>
              <a:t> All levels of School A have about 20 students per class room.</a:t>
            </a:r>
          </a:p>
        </p:txBody>
      </p:sp>
      <p:sp>
        <p:nvSpPr>
          <p:cNvPr id="9" name="Rectangle 8"/>
          <p:cNvSpPr/>
          <p:nvPr/>
        </p:nvSpPr>
        <p:spPr>
          <a:xfrm>
            <a:off x="4419600" y="1143000"/>
            <a:ext cx="4572000" cy="5386090"/>
          </a:xfrm>
          <a:prstGeom prst="rect">
            <a:avLst/>
          </a:prstGeom>
        </p:spPr>
        <p:txBody>
          <a:bodyPr>
            <a:spAutoFit/>
          </a:bodyPr>
          <a:lstStyle/>
          <a:p>
            <a:pPr algn="thaiDist" hangingPunct="0"/>
            <a:r>
              <a:rPr lang="en-US" sz="3200" b="1" dirty="0" smtClean="0">
                <a:solidFill>
                  <a:srgbClr val="FF0000"/>
                </a:solidFill>
                <a:latin typeface="JasmineUPC" pitchFamily="18" charset="-34"/>
                <a:cs typeface="JasmineUPC" pitchFamily="18" charset="-34"/>
              </a:rPr>
              <a:t>SCHOOL B</a:t>
            </a:r>
          </a:p>
          <a:p>
            <a:pPr algn="thaiDist" hangingPunct="0"/>
            <a:r>
              <a:rPr lang="en-US" sz="2400" dirty="0" smtClean="0">
                <a:latin typeface="JasmineUPC" pitchFamily="18" charset="-34"/>
                <a:cs typeface="JasmineUPC" pitchFamily="18" charset="-34"/>
              </a:rPr>
              <a:t>School B is an alternative school and is located in suburban </a:t>
            </a:r>
            <a:r>
              <a:rPr lang="en-US" sz="2400" dirty="0" err="1" smtClean="0">
                <a:latin typeface="JasmineUPC" pitchFamily="18" charset="-34"/>
                <a:cs typeface="JasmineUPC" pitchFamily="18" charset="-34"/>
              </a:rPr>
              <a:t>Bangkhuntian</a:t>
            </a:r>
            <a:r>
              <a:rPr lang="en-US" sz="2400" dirty="0" smtClean="0">
                <a:latin typeface="JasmineUPC" pitchFamily="18" charset="-34"/>
                <a:cs typeface="JasmineUPC" pitchFamily="18" charset="-34"/>
              </a:rPr>
              <a:t> District. </a:t>
            </a:r>
          </a:p>
          <a:p>
            <a:pPr algn="thaiDist" hangingPunct="0">
              <a:buFont typeface="Wingdings" pitchFamily="2" charset="2"/>
              <a:buChar char="q"/>
            </a:pPr>
            <a:r>
              <a:rPr lang="en-US" sz="2400" dirty="0" smtClean="0">
                <a:latin typeface="JasmineUPC" pitchFamily="18" charset="-34"/>
                <a:cs typeface="JasmineUPC" pitchFamily="18" charset="-34"/>
              </a:rPr>
              <a:t>1,192 students and is divided into three subsections — Kindergarten Level 1 - Level 3, Primary Level 1 - Level 6, Junior High School and Senior High School.</a:t>
            </a:r>
          </a:p>
          <a:p>
            <a:pPr lvl="0" algn="thaiDist" hangingPunct="0">
              <a:buFont typeface="Wingdings" pitchFamily="2" charset="2"/>
              <a:buChar char="q"/>
            </a:pPr>
            <a:r>
              <a:rPr lang="en-US" sz="2400" dirty="0" smtClean="0">
                <a:latin typeface="JasmineUPC" pitchFamily="18" charset="-34"/>
                <a:cs typeface="JasmineUPC" pitchFamily="18" charset="-34"/>
              </a:rPr>
              <a:t> Kindergarten students attend class in the morning before 0900.</a:t>
            </a:r>
          </a:p>
          <a:p>
            <a:pPr lvl="0" algn="thaiDist" hangingPunct="0">
              <a:buFont typeface="Wingdings" pitchFamily="2" charset="2"/>
              <a:buChar char="q"/>
            </a:pPr>
            <a:r>
              <a:rPr lang="en-US" sz="2400" dirty="0" smtClean="0">
                <a:latin typeface="JasmineUPC" pitchFamily="18" charset="-34"/>
                <a:cs typeface="JasmineUPC" pitchFamily="18" charset="-34"/>
              </a:rPr>
              <a:t> Primary school, junior high school and senior high school students attend class in the morning at 0750.</a:t>
            </a:r>
          </a:p>
          <a:p>
            <a:pPr lvl="0" algn="thaiDist" hangingPunct="0">
              <a:buFont typeface="Wingdings" pitchFamily="2" charset="2"/>
              <a:buChar char="q"/>
            </a:pPr>
            <a:r>
              <a:rPr lang="en-US" sz="2400" dirty="0" smtClean="0">
                <a:latin typeface="JasmineUPC" pitchFamily="18" charset="-34"/>
                <a:cs typeface="JasmineUPC" pitchFamily="18" charset="-34"/>
              </a:rPr>
              <a:t> All levels of School A have a student population of about 25 students per classroom.</a:t>
            </a:r>
            <a:endParaRPr lang="en-US" sz="2400" dirty="0">
              <a:latin typeface="JasmineUPC" pitchFamily="18" charset="-34"/>
              <a:cs typeface="JasmineUPC" pitchFamily="18" charset="-34"/>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7049"/>
            <a:ext cx="9144000" cy="769441"/>
          </a:xfrm>
          <a:prstGeom prst="rect">
            <a:avLst/>
          </a:prstGeom>
          <a:solidFill>
            <a:srgbClr val="33CCFF"/>
          </a:solidFill>
        </p:spPr>
        <p:txBody>
          <a:bodyPr wrap="square" anchor="ctr">
            <a:spAutoFit/>
          </a:bodyPr>
          <a:lstStyle/>
          <a:p>
            <a:pPr algn="ctr"/>
            <a:r>
              <a:rPr lang="en-US" sz="4400" b="1" kern="100" dirty="0" smtClean="0">
                <a:effectLst>
                  <a:outerShdw blurRad="38100" dist="38100" dir="2700000" algn="tl">
                    <a:srgbClr val="000000">
                      <a:alpha val="43137"/>
                    </a:srgbClr>
                  </a:outerShdw>
                </a:effectLst>
                <a:latin typeface="JasmineUPC" pitchFamily="18" charset="-34"/>
                <a:ea typeface="Angsana New"/>
                <a:cs typeface="JasmineUPC" pitchFamily="18" charset="-34"/>
              </a:rPr>
              <a:t>SCHOOL LOCATION</a:t>
            </a:r>
            <a:endParaRPr lang="en-US" sz="4400" b="1" dirty="0" smtClean="0">
              <a:effectLst>
                <a:outerShdw blurRad="38100" dist="38100" dir="2700000" algn="tl">
                  <a:srgbClr val="000000">
                    <a:alpha val="43137"/>
                  </a:srgbClr>
                </a:outerShdw>
              </a:effectLst>
              <a:latin typeface="JasmineUPC" pitchFamily="18" charset="-34"/>
              <a:cs typeface="JasmineUPC" pitchFamily="18" charset="-34"/>
            </a:endParaRPr>
          </a:p>
        </p:txBody>
      </p:sp>
      <p:sp>
        <p:nvSpPr>
          <p:cNvPr id="7" name="Rectangle 6"/>
          <p:cNvSpPr/>
          <p:nvPr/>
        </p:nvSpPr>
        <p:spPr>
          <a:xfrm>
            <a:off x="381000" y="990600"/>
            <a:ext cx="8305800" cy="584775"/>
          </a:xfrm>
          <a:prstGeom prst="rect">
            <a:avLst/>
          </a:prstGeom>
        </p:spPr>
        <p:txBody>
          <a:bodyPr wrap="square">
            <a:spAutoFit/>
          </a:bodyPr>
          <a:lstStyle/>
          <a:p>
            <a:pPr algn="thaiDist" hangingPunct="0"/>
            <a:r>
              <a:rPr lang="en-US" sz="3200" b="1" dirty="0" smtClean="0">
                <a:solidFill>
                  <a:srgbClr val="FF0000"/>
                </a:solidFill>
                <a:effectLst>
                  <a:outerShdw blurRad="38100" dist="38100" dir="2700000" algn="tl">
                    <a:srgbClr val="000000">
                      <a:alpha val="43137"/>
                    </a:srgbClr>
                  </a:outerShdw>
                </a:effectLst>
                <a:latin typeface="JasmineUPC" pitchFamily="18" charset="-34"/>
                <a:cs typeface="JasmineUPC" pitchFamily="18" charset="-34"/>
              </a:rPr>
              <a:t>SIDEWALKS AROUND SCHOOLS :</a:t>
            </a:r>
          </a:p>
        </p:txBody>
      </p:sp>
      <p:sp>
        <p:nvSpPr>
          <p:cNvPr id="10" name="Rectangle 9"/>
          <p:cNvSpPr/>
          <p:nvPr/>
        </p:nvSpPr>
        <p:spPr>
          <a:xfrm>
            <a:off x="381000" y="1676400"/>
            <a:ext cx="4572000" cy="954107"/>
          </a:xfrm>
          <a:prstGeom prst="rect">
            <a:avLst/>
          </a:prstGeom>
        </p:spPr>
        <p:txBody>
          <a:bodyPr wrap="square">
            <a:spAutoFit/>
          </a:bodyPr>
          <a:lstStyle/>
          <a:p>
            <a:pPr algn="thaiDist"/>
            <a:r>
              <a:rPr lang="en-US" sz="2800" b="1" dirty="0" smtClean="0">
                <a:solidFill>
                  <a:srgbClr val="FF00FF"/>
                </a:solidFill>
                <a:latin typeface="JasmineUPC" pitchFamily="18" charset="-34"/>
                <a:cs typeface="JasmineUPC" pitchFamily="18" charset="-34"/>
              </a:rPr>
              <a:t>The sidewalks of School A </a:t>
            </a:r>
            <a:r>
              <a:rPr lang="en-US" sz="2800" dirty="0" smtClean="0">
                <a:latin typeface="JasmineUPC" pitchFamily="18" charset="-34"/>
                <a:cs typeface="JasmineUPC" pitchFamily="18" charset="-34"/>
              </a:rPr>
              <a:t>are wide and convenient</a:t>
            </a:r>
            <a:endParaRPr lang="en-US" sz="2800" dirty="0">
              <a:latin typeface="JasmineUPC" pitchFamily="18" charset="-34"/>
              <a:cs typeface="JasmineUPC" pitchFamily="18" charset="-34"/>
            </a:endParaRPr>
          </a:p>
        </p:txBody>
      </p:sp>
      <p:pic>
        <p:nvPicPr>
          <p:cNvPr id="44034" name="Picture 2"/>
          <p:cNvPicPr>
            <a:picLocks noChangeAspect="1" noChangeArrowheads="1"/>
          </p:cNvPicPr>
          <p:nvPr/>
        </p:nvPicPr>
        <p:blipFill>
          <a:blip r:embed="rId2" cstate="print"/>
          <a:srcRect/>
          <a:stretch>
            <a:fillRect/>
          </a:stretch>
        </p:blipFill>
        <p:spPr bwMode="auto">
          <a:xfrm>
            <a:off x="5181600" y="1219200"/>
            <a:ext cx="3725788" cy="2514600"/>
          </a:xfrm>
          <a:prstGeom prst="rect">
            <a:avLst/>
          </a:prstGeom>
          <a:noFill/>
          <a:ln w="9525">
            <a:noFill/>
            <a:miter lim="800000"/>
            <a:headEnd/>
            <a:tailEnd/>
          </a:ln>
        </p:spPr>
      </p:pic>
      <p:sp>
        <p:nvSpPr>
          <p:cNvPr id="12" name="Rectangle 11"/>
          <p:cNvSpPr/>
          <p:nvPr/>
        </p:nvSpPr>
        <p:spPr>
          <a:xfrm>
            <a:off x="304800" y="3962400"/>
            <a:ext cx="4572000" cy="1815882"/>
          </a:xfrm>
          <a:prstGeom prst="rect">
            <a:avLst/>
          </a:prstGeom>
        </p:spPr>
        <p:txBody>
          <a:bodyPr>
            <a:spAutoFit/>
          </a:bodyPr>
          <a:lstStyle/>
          <a:p>
            <a:pPr algn="thaiDist"/>
            <a:r>
              <a:rPr lang="en-US" sz="2800" b="1" dirty="0" smtClean="0">
                <a:solidFill>
                  <a:srgbClr val="FF00FF"/>
                </a:solidFill>
                <a:latin typeface="JasmineUPC" pitchFamily="18" charset="-34"/>
                <a:cs typeface="JasmineUPC" pitchFamily="18" charset="-34"/>
              </a:rPr>
              <a:t>The sidewalk of School B </a:t>
            </a:r>
            <a:r>
              <a:rPr lang="en-US" sz="2800" dirty="0" smtClean="0">
                <a:latin typeface="JasmineUPC" pitchFamily="18" charset="-34"/>
                <a:cs typeface="JasmineUPC" pitchFamily="18" charset="-34"/>
              </a:rPr>
              <a:t>is not wide (narrow path) because it is controlled by the roadway. And they need to share the road with vehicles and that is harmful for children.</a:t>
            </a:r>
            <a:endParaRPr lang="en-US" sz="2800" dirty="0">
              <a:latin typeface="JasmineUPC" pitchFamily="18" charset="-34"/>
              <a:cs typeface="JasmineUPC" pitchFamily="18" charset="-34"/>
            </a:endParaRPr>
          </a:p>
        </p:txBody>
      </p:sp>
      <p:pic>
        <p:nvPicPr>
          <p:cNvPr id="44035" name="Picture 3"/>
          <p:cNvPicPr>
            <a:picLocks noChangeAspect="1" noChangeArrowheads="1"/>
          </p:cNvPicPr>
          <p:nvPr/>
        </p:nvPicPr>
        <p:blipFill>
          <a:blip r:embed="rId3" cstate="print"/>
          <a:srcRect/>
          <a:stretch>
            <a:fillRect/>
          </a:stretch>
        </p:blipFill>
        <p:spPr bwMode="auto">
          <a:xfrm>
            <a:off x="5181600" y="4114799"/>
            <a:ext cx="3657600" cy="2362201"/>
          </a:xfrm>
          <a:prstGeom prst="rect">
            <a:avLst/>
          </a:prstGeom>
          <a:noFill/>
          <a:ln w="9525">
            <a:noFill/>
            <a:miter lim="800000"/>
            <a:headEnd/>
            <a:tailEnd/>
          </a:ln>
        </p:spPr>
      </p:pic>
      <p:sp>
        <p:nvSpPr>
          <p:cNvPr id="8" name="Rectangle 2"/>
          <p:cNvSpPr>
            <a:spLocks noChangeArrowheads="1"/>
          </p:cNvSpPr>
          <p:nvPr/>
        </p:nvSpPr>
        <p:spPr bwMode="auto">
          <a:xfrm>
            <a:off x="6019800" y="3547646"/>
            <a:ext cx="2362200" cy="338554"/>
          </a:xfrm>
          <a:prstGeom prst="rect">
            <a:avLst/>
          </a:prstGeom>
          <a:solidFill>
            <a:srgbClr val="FFFF9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Angsana New" pitchFamily="18" charset="-34"/>
                <a:cs typeface="Times New Roman" pitchFamily="18" charset="0"/>
              </a:rPr>
              <a:t>School A</a:t>
            </a:r>
            <a:endParaRPr kumimoji="0" lang="en-US" sz="24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p:txBody>
      </p:sp>
      <p:sp>
        <p:nvSpPr>
          <p:cNvPr id="9" name="Rectangle 2"/>
          <p:cNvSpPr>
            <a:spLocks noChangeArrowheads="1"/>
          </p:cNvSpPr>
          <p:nvPr/>
        </p:nvSpPr>
        <p:spPr bwMode="auto">
          <a:xfrm>
            <a:off x="6019800" y="6290846"/>
            <a:ext cx="2362200" cy="338554"/>
          </a:xfrm>
          <a:prstGeom prst="rect">
            <a:avLst/>
          </a:prstGeom>
          <a:solidFill>
            <a:srgbClr val="FFCC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Angsana New" pitchFamily="18" charset="-34"/>
                <a:cs typeface="Times New Roman" pitchFamily="18" charset="0"/>
              </a:rPr>
              <a:t>School B</a:t>
            </a:r>
            <a:endParaRPr kumimoji="0" lang="en-US" sz="24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7049"/>
            <a:ext cx="9144000" cy="769441"/>
          </a:xfrm>
          <a:prstGeom prst="rect">
            <a:avLst/>
          </a:prstGeom>
          <a:solidFill>
            <a:srgbClr val="33CCFF"/>
          </a:solidFill>
        </p:spPr>
        <p:txBody>
          <a:bodyPr wrap="square" anchor="ctr">
            <a:spAutoFit/>
          </a:bodyPr>
          <a:lstStyle/>
          <a:p>
            <a:pPr algn="ctr"/>
            <a:r>
              <a:rPr lang="en-US" sz="4400" b="1" kern="100" dirty="0" smtClean="0">
                <a:effectLst>
                  <a:outerShdw blurRad="38100" dist="38100" dir="2700000" algn="tl">
                    <a:srgbClr val="000000">
                      <a:alpha val="43137"/>
                    </a:srgbClr>
                  </a:outerShdw>
                </a:effectLst>
                <a:latin typeface="JasmineUPC" pitchFamily="18" charset="-34"/>
                <a:ea typeface="Angsana New"/>
                <a:cs typeface="JasmineUPC" pitchFamily="18" charset="-34"/>
              </a:rPr>
              <a:t>SCHOOL LOCATION</a:t>
            </a:r>
            <a:endParaRPr lang="en-US" sz="4400" b="1" dirty="0" smtClean="0">
              <a:effectLst>
                <a:outerShdw blurRad="38100" dist="38100" dir="2700000" algn="tl">
                  <a:srgbClr val="000000">
                    <a:alpha val="43137"/>
                  </a:srgbClr>
                </a:outerShdw>
              </a:effectLst>
              <a:latin typeface="JasmineUPC" pitchFamily="18" charset="-34"/>
              <a:cs typeface="JasmineUPC" pitchFamily="18" charset="-34"/>
            </a:endParaRPr>
          </a:p>
        </p:txBody>
      </p:sp>
      <p:sp>
        <p:nvSpPr>
          <p:cNvPr id="8" name="Rectangle 7"/>
          <p:cNvSpPr/>
          <p:nvPr/>
        </p:nvSpPr>
        <p:spPr>
          <a:xfrm>
            <a:off x="304800" y="914400"/>
            <a:ext cx="8305800" cy="584775"/>
          </a:xfrm>
          <a:prstGeom prst="rect">
            <a:avLst/>
          </a:prstGeom>
        </p:spPr>
        <p:txBody>
          <a:bodyPr wrap="square">
            <a:spAutoFit/>
          </a:bodyPr>
          <a:lstStyle/>
          <a:p>
            <a:pPr algn="thaiDist" hangingPunct="0"/>
            <a:r>
              <a:rPr lang="en-US" sz="3200" b="1" dirty="0" smtClean="0">
                <a:solidFill>
                  <a:srgbClr val="FF0000"/>
                </a:solidFill>
                <a:effectLst>
                  <a:outerShdw blurRad="38100" dist="38100" dir="2700000" algn="tl">
                    <a:srgbClr val="000000">
                      <a:alpha val="43137"/>
                    </a:srgbClr>
                  </a:outerShdw>
                </a:effectLst>
                <a:latin typeface="JasmineUPC" pitchFamily="18" charset="-34"/>
                <a:cs typeface="JasmineUPC" pitchFamily="18" charset="-34"/>
              </a:rPr>
              <a:t>TYPES OF PUBLIC TRANSPORT:</a:t>
            </a:r>
          </a:p>
        </p:txBody>
      </p:sp>
      <p:sp>
        <p:nvSpPr>
          <p:cNvPr id="6" name="Rectangle 5"/>
          <p:cNvSpPr/>
          <p:nvPr/>
        </p:nvSpPr>
        <p:spPr>
          <a:xfrm>
            <a:off x="381000" y="1752600"/>
            <a:ext cx="3429000" cy="954107"/>
          </a:xfrm>
          <a:prstGeom prst="rect">
            <a:avLst/>
          </a:prstGeom>
        </p:spPr>
        <p:txBody>
          <a:bodyPr wrap="square">
            <a:spAutoFit/>
          </a:bodyPr>
          <a:lstStyle/>
          <a:p>
            <a:pPr algn="thaiDist"/>
            <a:r>
              <a:rPr lang="en-US" sz="2800" b="1" dirty="0" smtClean="0">
                <a:solidFill>
                  <a:srgbClr val="FF00FF"/>
                </a:solidFill>
                <a:effectLst>
                  <a:outerShdw blurRad="38100" dist="38100" dir="2700000" algn="tl">
                    <a:srgbClr val="000000">
                      <a:alpha val="43137"/>
                    </a:srgbClr>
                  </a:outerShdw>
                </a:effectLst>
                <a:latin typeface="JasmineUPC" pitchFamily="18" charset="-34"/>
                <a:cs typeface="JasmineUPC" pitchFamily="18" charset="-34"/>
              </a:rPr>
              <a:t>School A </a:t>
            </a:r>
            <a:r>
              <a:rPr lang="en-US" sz="2800" dirty="0" smtClean="0">
                <a:latin typeface="JasmineUPC" pitchFamily="18" charset="-34"/>
                <a:cs typeface="JasmineUPC" pitchFamily="18" charset="-34"/>
              </a:rPr>
              <a:t>has varied types of public transport</a:t>
            </a:r>
            <a:endParaRPr lang="en-US" sz="2800" dirty="0">
              <a:latin typeface="JasmineUPC" pitchFamily="18" charset="-34"/>
              <a:cs typeface="JasmineUPC" pitchFamily="18" charset="-34"/>
            </a:endParaRPr>
          </a:p>
        </p:txBody>
      </p:sp>
      <p:graphicFrame>
        <p:nvGraphicFramePr>
          <p:cNvPr id="10" name="Table 9"/>
          <p:cNvGraphicFramePr>
            <a:graphicFrameLocks noGrp="1"/>
          </p:cNvGraphicFramePr>
          <p:nvPr/>
        </p:nvGraphicFramePr>
        <p:xfrm>
          <a:off x="4343400" y="1447800"/>
          <a:ext cx="4572000" cy="2438400"/>
        </p:xfrm>
        <a:graphic>
          <a:graphicData uri="http://schemas.openxmlformats.org/drawingml/2006/table">
            <a:tbl>
              <a:tblPr/>
              <a:tblGrid>
                <a:gridCol w="401146"/>
                <a:gridCol w="979615"/>
                <a:gridCol w="3191239"/>
              </a:tblGrid>
              <a:tr h="0">
                <a:tc>
                  <a:txBody>
                    <a:bodyPr/>
                    <a:lstStyle/>
                    <a:p>
                      <a:pPr marL="0" marR="0" algn="ctr" fontAlgn="auto" hangingPunct="1">
                        <a:spcBef>
                          <a:spcPts val="0"/>
                        </a:spcBef>
                        <a:spcAft>
                          <a:spcPts val="0"/>
                        </a:spcAft>
                      </a:pPr>
                      <a:r>
                        <a:rPr lang="en-US" sz="2000" b="1" kern="100" dirty="0">
                          <a:latin typeface="FreesiaUPC" pitchFamily="34" charset="-34"/>
                          <a:ea typeface="Angsana New"/>
                          <a:cs typeface="FreesiaUPC" pitchFamily="34" charset="-34"/>
                        </a:rPr>
                        <a:t>NO.</a:t>
                      </a:r>
                      <a:endParaRPr lang="en-US" sz="2000" kern="100" dirty="0">
                        <a:latin typeface="FreesiaUPC" pitchFamily="34" charset="-34"/>
                        <a:ea typeface="Angsana New"/>
                        <a:cs typeface="FreesiaUPC"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auto" hangingPunct="1">
                        <a:spcBef>
                          <a:spcPts val="0"/>
                        </a:spcBef>
                        <a:spcAft>
                          <a:spcPts val="0"/>
                        </a:spcAft>
                      </a:pPr>
                      <a:r>
                        <a:rPr lang="en-US" sz="2000" b="1" kern="100">
                          <a:latin typeface="FreesiaUPC" pitchFamily="34" charset="-34"/>
                          <a:ea typeface="Angsana New"/>
                          <a:cs typeface="FreesiaUPC" pitchFamily="34" charset="-34"/>
                        </a:rPr>
                        <a:t>TYPES</a:t>
                      </a:r>
                      <a:endParaRPr lang="en-US" sz="2000" kern="100">
                        <a:latin typeface="FreesiaUPC" pitchFamily="34" charset="-34"/>
                        <a:ea typeface="Angsana New"/>
                        <a:cs typeface="FreesiaUPC"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auto" hangingPunct="1">
                        <a:spcBef>
                          <a:spcPts val="0"/>
                        </a:spcBef>
                        <a:spcAft>
                          <a:spcPts val="0"/>
                        </a:spcAft>
                      </a:pPr>
                      <a:r>
                        <a:rPr lang="en-US" sz="2000" b="1" kern="100" dirty="0">
                          <a:latin typeface="FreesiaUPC" pitchFamily="34" charset="-34"/>
                          <a:ea typeface="Angsana New"/>
                          <a:cs typeface="FreesiaUPC" pitchFamily="34" charset="-34"/>
                        </a:rPr>
                        <a:t>ROUTES</a:t>
                      </a:r>
                      <a:endParaRPr lang="en-US" sz="2000" kern="100" dirty="0">
                        <a:latin typeface="FreesiaUPC" pitchFamily="34" charset="-34"/>
                        <a:ea typeface="Angsana New"/>
                        <a:cs typeface="FreesiaUPC"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fontAlgn="auto" hangingPunct="1">
                        <a:spcBef>
                          <a:spcPts val="0"/>
                        </a:spcBef>
                        <a:spcAft>
                          <a:spcPts val="0"/>
                        </a:spcAft>
                      </a:pPr>
                      <a:endParaRPr lang="en-US" sz="2000" kern="100" dirty="0">
                        <a:latin typeface="FreesiaUPC" pitchFamily="34" charset="-34"/>
                        <a:ea typeface="Angsana New"/>
                        <a:cs typeface="FreesiaUPC" pitchFamily="34" charset="-34"/>
                      </a:endParaRPr>
                    </a:p>
                    <a:p>
                      <a:pPr marL="0" marR="0" algn="ctr" fontAlgn="auto" hangingPunct="1">
                        <a:spcBef>
                          <a:spcPts val="0"/>
                        </a:spcBef>
                        <a:spcAft>
                          <a:spcPts val="0"/>
                        </a:spcAft>
                      </a:pPr>
                      <a:r>
                        <a:rPr lang="en-US" sz="2000" kern="100" dirty="0">
                          <a:latin typeface="FreesiaUPC" pitchFamily="34" charset="-34"/>
                          <a:ea typeface="Angsana New"/>
                          <a:cs typeface="FreesiaUPC" pitchFamily="34" charset="-34"/>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auto" hangingPunct="1">
                        <a:spcBef>
                          <a:spcPts val="0"/>
                        </a:spcBef>
                        <a:spcAft>
                          <a:spcPts val="0"/>
                        </a:spcAft>
                      </a:pPr>
                      <a:endParaRPr lang="en-US" sz="2000" kern="100">
                        <a:latin typeface="FreesiaUPC" pitchFamily="34" charset="-34"/>
                        <a:ea typeface="Angsana New"/>
                        <a:cs typeface="FreesiaUPC" pitchFamily="34" charset="-34"/>
                      </a:endParaRPr>
                    </a:p>
                    <a:p>
                      <a:pPr marL="0" marR="0" algn="ctr" fontAlgn="auto" hangingPunct="1">
                        <a:spcBef>
                          <a:spcPts val="0"/>
                        </a:spcBef>
                        <a:spcAft>
                          <a:spcPts val="0"/>
                        </a:spcAft>
                      </a:pPr>
                      <a:r>
                        <a:rPr lang="en-US" sz="2000" kern="100">
                          <a:latin typeface="FreesiaUPC" pitchFamily="34" charset="-34"/>
                          <a:ea typeface="Angsana New"/>
                          <a:cs typeface="FreesiaUPC" pitchFamily="34" charset="-34"/>
                        </a:rPr>
                        <a:t>Bus (BMTA)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auto" hangingPunct="1">
                        <a:spcBef>
                          <a:spcPts val="0"/>
                        </a:spcBef>
                        <a:spcAft>
                          <a:spcPts val="0"/>
                        </a:spcAft>
                      </a:pPr>
                      <a:r>
                        <a:rPr lang="en-US" sz="2000" kern="100" dirty="0">
                          <a:latin typeface="FreesiaUPC" pitchFamily="34" charset="-34"/>
                          <a:ea typeface="Angsana New"/>
                          <a:cs typeface="FreesiaUPC" pitchFamily="34" charset="-34"/>
                        </a:rPr>
                        <a:t>No. 17, 68, 76, 85, 105, 140, 141, </a:t>
                      </a:r>
                    </a:p>
                    <a:p>
                      <a:pPr marL="0" marR="0" algn="l" fontAlgn="auto" hangingPunct="1">
                        <a:spcBef>
                          <a:spcPts val="0"/>
                        </a:spcBef>
                        <a:spcAft>
                          <a:spcPts val="0"/>
                        </a:spcAft>
                      </a:pPr>
                      <a:r>
                        <a:rPr lang="en-US" sz="2000" kern="100" dirty="0">
                          <a:latin typeface="FreesiaUPC" pitchFamily="34" charset="-34"/>
                          <a:ea typeface="Angsana New"/>
                          <a:cs typeface="FreesiaUPC" pitchFamily="34" charset="-34"/>
                        </a:rPr>
                        <a:t>142, 147, 169, 172, 173, 529, 558, 720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fontAlgn="auto" hangingPunct="1">
                        <a:spcBef>
                          <a:spcPts val="0"/>
                        </a:spcBef>
                        <a:spcAft>
                          <a:spcPts val="0"/>
                        </a:spcAft>
                      </a:pPr>
                      <a:endParaRPr lang="en-US" sz="2000" kern="100" dirty="0">
                        <a:latin typeface="FreesiaUPC" pitchFamily="34" charset="-34"/>
                        <a:ea typeface="Angsana New"/>
                        <a:cs typeface="FreesiaUPC" pitchFamily="34" charset="-34"/>
                      </a:endParaRPr>
                    </a:p>
                    <a:p>
                      <a:pPr marL="0" marR="0" algn="ctr" fontAlgn="auto" hangingPunct="1">
                        <a:spcBef>
                          <a:spcPts val="0"/>
                        </a:spcBef>
                        <a:spcAft>
                          <a:spcPts val="0"/>
                        </a:spcAft>
                      </a:pPr>
                      <a:r>
                        <a:rPr lang="en-US" sz="2000" kern="100" dirty="0">
                          <a:latin typeface="FreesiaUPC" pitchFamily="34" charset="-34"/>
                          <a:ea typeface="Angsana New"/>
                          <a:cs typeface="FreesiaUPC" pitchFamily="34" charset="-34"/>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auto" hangingPunct="1">
                        <a:spcBef>
                          <a:spcPts val="0"/>
                        </a:spcBef>
                        <a:spcAft>
                          <a:spcPts val="0"/>
                        </a:spcAft>
                      </a:pPr>
                      <a:endParaRPr lang="en-US" sz="2000" kern="100" dirty="0">
                        <a:latin typeface="FreesiaUPC" pitchFamily="34" charset="-34"/>
                        <a:ea typeface="Angsana New"/>
                        <a:cs typeface="FreesiaUPC" pitchFamily="34" charset="-34"/>
                      </a:endParaRPr>
                    </a:p>
                    <a:p>
                      <a:pPr marL="0" marR="0" algn="ctr" fontAlgn="auto" hangingPunct="1">
                        <a:spcBef>
                          <a:spcPts val="0"/>
                        </a:spcBef>
                        <a:spcAft>
                          <a:spcPts val="0"/>
                        </a:spcAft>
                      </a:pPr>
                      <a:r>
                        <a:rPr lang="en-US" sz="2000" kern="100" dirty="0">
                          <a:latin typeface="FreesiaUPC" pitchFamily="34" charset="-34"/>
                          <a:ea typeface="Angsana New"/>
                          <a:cs typeface="FreesiaUPC" pitchFamily="34" charset="-34"/>
                        </a:rPr>
                        <a:t>Van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auto" hangingPunct="1">
                        <a:spcBef>
                          <a:spcPts val="0"/>
                        </a:spcBef>
                        <a:spcAft>
                          <a:spcPts val="0"/>
                        </a:spcAft>
                      </a:pPr>
                      <a:r>
                        <a:rPr lang="en-US" sz="2000" kern="100" dirty="0">
                          <a:latin typeface="FreesiaUPC" pitchFamily="34" charset="-34"/>
                          <a:ea typeface="Angsana New"/>
                          <a:cs typeface="FreesiaUPC" pitchFamily="34" charset="-34"/>
                        </a:rPr>
                        <a:t>- </a:t>
                      </a:r>
                      <a:r>
                        <a:rPr lang="en-US" sz="2000" kern="100" dirty="0" err="1">
                          <a:latin typeface="FreesiaUPC" pitchFamily="34" charset="-34"/>
                          <a:ea typeface="Angsana New"/>
                          <a:cs typeface="FreesiaUPC" pitchFamily="34" charset="-34"/>
                        </a:rPr>
                        <a:t>Ramkhamhaeng</a:t>
                      </a:r>
                      <a:r>
                        <a:rPr lang="en-US" sz="2000" kern="100" dirty="0">
                          <a:latin typeface="FreesiaUPC" pitchFamily="34" charset="-34"/>
                          <a:ea typeface="Angsana New"/>
                          <a:cs typeface="FreesiaUPC" pitchFamily="34" charset="-34"/>
                        </a:rPr>
                        <a:t> University</a:t>
                      </a:r>
                    </a:p>
                    <a:p>
                      <a:pPr marL="0" marR="0" algn="l" fontAlgn="auto" hangingPunct="1">
                        <a:spcBef>
                          <a:spcPts val="0"/>
                        </a:spcBef>
                        <a:spcAft>
                          <a:spcPts val="0"/>
                        </a:spcAft>
                      </a:pPr>
                      <a:r>
                        <a:rPr lang="en-US" sz="2000" kern="100" dirty="0">
                          <a:latin typeface="FreesiaUPC" pitchFamily="34" charset="-34"/>
                          <a:ea typeface="Angsana New"/>
                          <a:cs typeface="FreesiaUPC" pitchFamily="34" charset="-34"/>
                        </a:rPr>
                        <a:t>- Central Plaza </a:t>
                      </a:r>
                      <a:r>
                        <a:rPr lang="en-US" sz="2000" kern="100" dirty="0" err="1">
                          <a:latin typeface="FreesiaUPC" pitchFamily="34" charset="-34"/>
                          <a:ea typeface="Angsana New"/>
                          <a:cs typeface="FreesiaUPC" pitchFamily="34" charset="-34"/>
                        </a:rPr>
                        <a:t>Ladprao</a:t>
                      </a:r>
                      <a:endParaRPr lang="en-US" sz="2000" kern="100" dirty="0">
                        <a:latin typeface="FreesiaUPC" pitchFamily="34" charset="-34"/>
                        <a:ea typeface="Angsana New"/>
                        <a:cs typeface="FreesiaUPC" pitchFamily="34" charset="-34"/>
                      </a:endParaRPr>
                    </a:p>
                    <a:p>
                      <a:pPr marL="0" marR="0" algn="l" fontAlgn="auto" hangingPunct="1">
                        <a:spcBef>
                          <a:spcPts val="0"/>
                        </a:spcBef>
                        <a:spcAft>
                          <a:spcPts val="0"/>
                        </a:spcAft>
                      </a:pPr>
                      <a:r>
                        <a:rPr lang="en-US" sz="2000" kern="100" dirty="0">
                          <a:latin typeface="FreesiaUPC" pitchFamily="34" charset="-34"/>
                          <a:ea typeface="Angsana New"/>
                          <a:cs typeface="FreesiaUPC" pitchFamily="34" charset="-34"/>
                        </a:rPr>
                        <a:t>- MBK Center</a:t>
                      </a:r>
                    </a:p>
                    <a:p>
                      <a:pPr marL="0" marR="0" algn="l" fontAlgn="auto" hangingPunct="1">
                        <a:spcBef>
                          <a:spcPts val="0"/>
                        </a:spcBef>
                        <a:spcAft>
                          <a:spcPts val="0"/>
                        </a:spcAft>
                      </a:pPr>
                      <a:r>
                        <a:rPr lang="en-US" sz="2000" kern="100" dirty="0">
                          <a:latin typeface="FreesiaUPC" pitchFamily="34" charset="-34"/>
                          <a:ea typeface="Angsana New"/>
                          <a:cs typeface="FreesiaUPC" pitchFamily="34" charset="-34"/>
                        </a:rPr>
                        <a:t>- Central Plaza </a:t>
                      </a:r>
                      <a:r>
                        <a:rPr lang="en-US" sz="2000" kern="100" dirty="0" err="1">
                          <a:latin typeface="FreesiaUPC" pitchFamily="34" charset="-34"/>
                          <a:ea typeface="Angsana New"/>
                          <a:cs typeface="FreesiaUPC" pitchFamily="34" charset="-34"/>
                        </a:rPr>
                        <a:t>Pinklao</a:t>
                      </a:r>
                      <a:endParaRPr lang="en-US" sz="2000" kern="100" dirty="0">
                        <a:latin typeface="FreesiaUPC" pitchFamily="34" charset="-34"/>
                        <a:ea typeface="Angsana New"/>
                        <a:cs typeface="FreesiaUPC"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Rectangle 10"/>
          <p:cNvSpPr/>
          <p:nvPr/>
        </p:nvSpPr>
        <p:spPr>
          <a:xfrm>
            <a:off x="457200" y="4230231"/>
            <a:ext cx="3429000" cy="2246769"/>
          </a:xfrm>
          <a:prstGeom prst="rect">
            <a:avLst/>
          </a:prstGeom>
        </p:spPr>
        <p:txBody>
          <a:bodyPr wrap="square">
            <a:spAutoFit/>
          </a:bodyPr>
          <a:lstStyle/>
          <a:p>
            <a:pPr algn="thaiDist"/>
            <a:r>
              <a:rPr lang="en-US" sz="2800" b="1" dirty="0" smtClean="0">
                <a:solidFill>
                  <a:srgbClr val="FF00FF"/>
                </a:solidFill>
                <a:effectLst>
                  <a:outerShdw blurRad="38100" dist="38100" dir="2700000" algn="tl">
                    <a:srgbClr val="000000">
                      <a:alpha val="43137"/>
                    </a:srgbClr>
                  </a:outerShdw>
                </a:effectLst>
                <a:latin typeface="JasmineUPC" pitchFamily="18" charset="-34"/>
                <a:cs typeface="JasmineUPC" pitchFamily="18" charset="-34"/>
              </a:rPr>
              <a:t>School B </a:t>
            </a:r>
            <a:r>
              <a:rPr lang="en-US" sz="2800" dirty="0" smtClean="0">
                <a:latin typeface="JasmineUPC" pitchFamily="18" charset="-34"/>
                <a:cs typeface="JasmineUPC" pitchFamily="18" charset="-34"/>
              </a:rPr>
              <a:t>is dissimilar to School A because School B doesn’t have any public transport; only taxis or motorcycles support travel to and from the school.</a:t>
            </a:r>
            <a:endParaRPr lang="en-US" sz="2800" dirty="0">
              <a:latin typeface="JasmineUPC" pitchFamily="18" charset="-34"/>
              <a:cs typeface="JasmineUPC" pitchFamily="18" charset="-34"/>
            </a:endParaRPr>
          </a:p>
        </p:txBody>
      </p:sp>
      <p:pic>
        <p:nvPicPr>
          <p:cNvPr id="46082" name="Picture 2" descr="http://www.ee.kmutt.ac.th/BMTA/bus.jpg"/>
          <p:cNvPicPr>
            <a:picLocks noChangeAspect="1" noChangeArrowheads="1"/>
          </p:cNvPicPr>
          <p:nvPr/>
        </p:nvPicPr>
        <p:blipFill>
          <a:blip r:embed="rId2" cstate="print"/>
          <a:srcRect/>
          <a:stretch>
            <a:fillRect/>
          </a:stretch>
        </p:blipFill>
        <p:spPr bwMode="auto">
          <a:xfrm>
            <a:off x="4572000" y="5029200"/>
            <a:ext cx="2480930" cy="1600200"/>
          </a:xfrm>
          <a:prstGeom prst="rect">
            <a:avLst/>
          </a:prstGeom>
          <a:ln>
            <a:noFill/>
          </a:ln>
          <a:effectLst>
            <a:softEdge rad="112500"/>
          </a:effectLst>
        </p:spPr>
      </p:pic>
      <p:pic>
        <p:nvPicPr>
          <p:cNvPr id="46084" name="Picture 4" descr="http://suvarnabhumiairport.com/uploads/profiles/0000000001/filemanager/images/Public-Van.jpg"/>
          <p:cNvPicPr>
            <a:picLocks noChangeAspect="1" noChangeArrowheads="1"/>
          </p:cNvPicPr>
          <p:nvPr/>
        </p:nvPicPr>
        <p:blipFill>
          <a:blip r:embed="rId3" cstate="print"/>
          <a:srcRect l="62366" r="9677"/>
          <a:stretch>
            <a:fillRect/>
          </a:stretch>
        </p:blipFill>
        <p:spPr bwMode="auto">
          <a:xfrm>
            <a:off x="6781800" y="3962400"/>
            <a:ext cx="2133600" cy="205153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7049"/>
            <a:ext cx="9144000" cy="769441"/>
          </a:xfrm>
          <a:prstGeom prst="rect">
            <a:avLst/>
          </a:prstGeom>
          <a:solidFill>
            <a:srgbClr val="33CCFF"/>
          </a:solidFill>
        </p:spPr>
        <p:txBody>
          <a:bodyPr wrap="square" anchor="ctr">
            <a:spAutoFit/>
          </a:bodyPr>
          <a:lstStyle/>
          <a:p>
            <a:pPr algn="ctr"/>
            <a:r>
              <a:rPr lang="en-US" sz="4400" b="1" kern="100" dirty="0" smtClean="0">
                <a:effectLst>
                  <a:outerShdw blurRad="38100" dist="38100" dir="2700000" algn="tl">
                    <a:srgbClr val="000000">
                      <a:alpha val="43137"/>
                    </a:srgbClr>
                  </a:outerShdw>
                </a:effectLst>
                <a:latin typeface="JasmineUPC" pitchFamily="18" charset="-34"/>
                <a:ea typeface="Angsana New"/>
                <a:cs typeface="JasmineUPC" pitchFamily="18" charset="-34"/>
              </a:rPr>
              <a:t>SCHOOL LOCATION</a:t>
            </a:r>
            <a:endParaRPr lang="en-US" sz="4400" b="1" dirty="0" smtClean="0">
              <a:effectLst>
                <a:outerShdw blurRad="38100" dist="38100" dir="2700000" algn="tl">
                  <a:srgbClr val="000000">
                    <a:alpha val="43137"/>
                  </a:srgbClr>
                </a:outerShdw>
              </a:effectLst>
              <a:latin typeface="JasmineUPC" pitchFamily="18" charset="-34"/>
              <a:cs typeface="JasmineUPC" pitchFamily="18" charset="-34"/>
            </a:endParaRPr>
          </a:p>
        </p:txBody>
      </p:sp>
      <p:sp>
        <p:nvSpPr>
          <p:cNvPr id="9" name="Rectangle 8"/>
          <p:cNvSpPr/>
          <p:nvPr/>
        </p:nvSpPr>
        <p:spPr>
          <a:xfrm>
            <a:off x="304800" y="939225"/>
            <a:ext cx="8305800" cy="584775"/>
          </a:xfrm>
          <a:prstGeom prst="rect">
            <a:avLst/>
          </a:prstGeom>
        </p:spPr>
        <p:txBody>
          <a:bodyPr wrap="square">
            <a:spAutoFit/>
          </a:bodyPr>
          <a:lstStyle/>
          <a:p>
            <a:pPr algn="thaiDist" hangingPunct="0"/>
            <a:r>
              <a:rPr lang="en-US" sz="3200" b="1" dirty="0" smtClean="0">
                <a:solidFill>
                  <a:srgbClr val="FF0000"/>
                </a:solidFill>
                <a:effectLst>
                  <a:outerShdw blurRad="38100" dist="38100" dir="2700000" algn="tl">
                    <a:srgbClr val="000000">
                      <a:alpha val="43137"/>
                    </a:srgbClr>
                  </a:outerShdw>
                </a:effectLst>
                <a:latin typeface="JasmineUPC" pitchFamily="18" charset="-34"/>
                <a:cs typeface="JasmineUPC" pitchFamily="18" charset="-34"/>
              </a:rPr>
              <a:t>SCHOOL PARKING:</a:t>
            </a:r>
          </a:p>
        </p:txBody>
      </p:sp>
      <p:sp>
        <p:nvSpPr>
          <p:cNvPr id="5" name="Rectangle 4"/>
          <p:cNvSpPr/>
          <p:nvPr/>
        </p:nvSpPr>
        <p:spPr>
          <a:xfrm>
            <a:off x="381000" y="1676400"/>
            <a:ext cx="4343400" cy="1384995"/>
          </a:xfrm>
          <a:prstGeom prst="rect">
            <a:avLst/>
          </a:prstGeom>
        </p:spPr>
        <p:txBody>
          <a:bodyPr wrap="square">
            <a:spAutoFit/>
          </a:bodyPr>
          <a:lstStyle/>
          <a:p>
            <a:pPr algn="thaiDist"/>
            <a:r>
              <a:rPr lang="en-US" sz="2800" b="1" dirty="0" smtClean="0">
                <a:solidFill>
                  <a:srgbClr val="FF00FF"/>
                </a:solidFill>
                <a:latin typeface="JasmineUPC" pitchFamily="18" charset="-34"/>
                <a:cs typeface="JasmineUPC" pitchFamily="18" charset="-34"/>
              </a:rPr>
              <a:t>School A </a:t>
            </a:r>
            <a:r>
              <a:rPr lang="en-US" sz="2800" dirty="0" smtClean="0">
                <a:effectLst>
                  <a:outerShdw blurRad="38100" dist="38100" dir="2700000" algn="tl">
                    <a:srgbClr val="000000">
                      <a:alpha val="43137"/>
                    </a:srgbClr>
                  </a:outerShdw>
                </a:effectLst>
                <a:latin typeface="JasmineUPC" pitchFamily="18" charset="-34"/>
                <a:cs typeface="JasmineUPC" pitchFamily="18" charset="-34"/>
              </a:rPr>
              <a:t>has about 140 parking spaces.. It is found that 75.76% of parents drive private cars to school.</a:t>
            </a:r>
            <a:endParaRPr lang="en-US" sz="2800" dirty="0">
              <a:effectLst>
                <a:outerShdw blurRad="38100" dist="38100" dir="2700000" algn="tl">
                  <a:srgbClr val="000000">
                    <a:alpha val="43137"/>
                  </a:srgbClr>
                </a:outerShdw>
              </a:effectLst>
              <a:latin typeface="JasmineUPC" pitchFamily="18" charset="-34"/>
              <a:cs typeface="JasmineUPC" pitchFamily="18" charset="-34"/>
            </a:endParaRPr>
          </a:p>
        </p:txBody>
      </p:sp>
      <p:sp>
        <p:nvSpPr>
          <p:cNvPr id="6" name="Rectangle 5"/>
          <p:cNvSpPr/>
          <p:nvPr/>
        </p:nvSpPr>
        <p:spPr>
          <a:xfrm>
            <a:off x="304800" y="4230231"/>
            <a:ext cx="4572000" cy="1384995"/>
          </a:xfrm>
          <a:prstGeom prst="rect">
            <a:avLst/>
          </a:prstGeom>
        </p:spPr>
        <p:txBody>
          <a:bodyPr wrap="square">
            <a:spAutoFit/>
          </a:bodyPr>
          <a:lstStyle/>
          <a:p>
            <a:pPr algn="thaiDist"/>
            <a:r>
              <a:rPr lang="en-US" sz="2800" b="1" dirty="0" smtClean="0">
                <a:solidFill>
                  <a:srgbClr val="FF00FF"/>
                </a:solidFill>
                <a:latin typeface="JasmineUPC" pitchFamily="18" charset="-34"/>
                <a:cs typeface="JasmineUPC" pitchFamily="18" charset="-34"/>
              </a:rPr>
              <a:t>School B </a:t>
            </a:r>
            <a:r>
              <a:rPr lang="en-US" sz="2800" dirty="0" smtClean="0">
                <a:effectLst>
                  <a:outerShdw blurRad="38100" dist="38100" dir="2700000" algn="tl">
                    <a:srgbClr val="000000">
                      <a:alpha val="43137"/>
                    </a:srgbClr>
                  </a:outerShdw>
                </a:effectLst>
                <a:latin typeface="JasmineUPC" pitchFamily="18" charset="-34"/>
                <a:cs typeface="JasmineUPC" pitchFamily="18" charset="-34"/>
              </a:rPr>
              <a:t>has a total parking area limit of about 210 spaces. However, parents from about 90%, drive private cars to school</a:t>
            </a:r>
            <a:endParaRPr lang="en-US" sz="2800" dirty="0">
              <a:effectLst>
                <a:outerShdw blurRad="38100" dist="38100" dir="2700000" algn="tl">
                  <a:srgbClr val="000000">
                    <a:alpha val="43137"/>
                  </a:srgbClr>
                </a:outerShdw>
              </a:effectLst>
              <a:latin typeface="JasmineUPC" pitchFamily="18" charset="-34"/>
              <a:cs typeface="JasmineUPC" pitchFamily="18" charset="-34"/>
            </a:endParaRPr>
          </a:p>
        </p:txBody>
      </p:sp>
      <p:pic>
        <p:nvPicPr>
          <p:cNvPr id="29697" name="Picture 2" descr="D:\VDO+PICSรุ่งอรุณ\pic\DSC00545.JPG"/>
          <p:cNvPicPr>
            <a:picLocks noChangeAspect="1" noChangeArrowheads="1"/>
          </p:cNvPicPr>
          <p:nvPr/>
        </p:nvPicPr>
        <p:blipFill>
          <a:blip r:embed="rId2" cstate="print"/>
          <a:srcRect/>
          <a:stretch>
            <a:fillRect/>
          </a:stretch>
        </p:blipFill>
        <p:spPr bwMode="auto">
          <a:xfrm>
            <a:off x="5142553" y="3962400"/>
            <a:ext cx="3740656" cy="2514600"/>
          </a:xfrm>
          <a:prstGeom prst="rect">
            <a:avLst/>
          </a:prstGeom>
          <a:noFill/>
          <a:ln w="9525">
            <a:noFill/>
            <a:miter lim="800000"/>
            <a:headEnd/>
            <a:tailEnd/>
          </a:ln>
        </p:spPr>
      </p:pic>
      <p:pic>
        <p:nvPicPr>
          <p:cNvPr id="29698" name="Picture 2" descr="ภาพถ่าย2121"/>
          <p:cNvPicPr>
            <a:picLocks noChangeAspect="1" noChangeArrowheads="1"/>
          </p:cNvPicPr>
          <p:nvPr/>
        </p:nvPicPr>
        <p:blipFill>
          <a:blip r:embed="rId3" cstate="print"/>
          <a:srcRect/>
          <a:stretch>
            <a:fillRect/>
          </a:stretch>
        </p:blipFill>
        <p:spPr bwMode="auto">
          <a:xfrm>
            <a:off x="5105400" y="838200"/>
            <a:ext cx="3733800" cy="2425765"/>
          </a:xfrm>
          <a:prstGeom prst="rect">
            <a:avLst/>
          </a:prstGeom>
          <a:noFill/>
          <a:ln w="9525">
            <a:noFill/>
            <a:miter lim="800000"/>
            <a:headEnd/>
            <a:tailEnd/>
          </a:ln>
        </p:spPr>
      </p:pic>
      <p:sp>
        <p:nvSpPr>
          <p:cNvPr id="8" name="Rectangle 7"/>
          <p:cNvSpPr/>
          <p:nvPr/>
        </p:nvSpPr>
        <p:spPr>
          <a:xfrm>
            <a:off x="6172200" y="3200400"/>
            <a:ext cx="1775166" cy="369332"/>
          </a:xfrm>
          <a:prstGeom prst="rect">
            <a:avLst/>
          </a:prstGeom>
        </p:spPr>
        <p:txBody>
          <a:bodyPr wrap="none">
            <a:spAutoFit/>
          </a:bodyPr>
          <a:lstStyle/>
          <a:p>
            <a:r>
              <a:rPr lang="en-US" b="1" dirty="0" smtClean="0">
                <a:solidFill>
                  <a:srgbClr val="FF00FF"/>
                </a:solidFill>
                <a:effectLst>
                  <a:outerShdw blurRad="38100" dist="38100" dir="2700000" algn="tl">
                    <a:srgbClr val="000000">
                      <a:alpha val="43137"/>
                    </a:srgbClr>
                  </a:outerShdw>
                </a:effectLst>
              </a:rPr>
              <a:t>School A Parking</a:t>
            </a:r>
            <a:endParaRPr lang="en-US" b="1" dirty="0">
              <a:solidFill>
                <a:srgbClr val="FF00FF"/>
              </a:solidFill>
              <a:effectLst>
                <a:outerShdw blurRad="38100" dist="38100" dir="2700000" algn="tl">
                  <a:srgbClr val="000000">
                    <a:alpha val="43137"/>
                  </a:srgbClr>
                </a:outerShdw>
              </a:effectLst>
            </a:endParaRPr>
          </a:p>
        </p:txBody>
      </p:sp>
      <p:sp>
        <p:nvSpPr>
          <p:cNvPr id="12" name="Rectangle 11"/>
          <p:cNvSpPr/>
          <p:nvPr/>
        </p:nvSpPr>
        <p:spPr>
          <a:xfrm>
            <a:off x="6149634" y="6400800"/>
            <a:ext cx="1775166" cy="369332"/>
          </a:xfrm>
          <a:prstGeom prst="rect">
            <a:avLst/>
          </a:prstGeom>
        </p:spPr>
        <p:txBody>
          <a:bodyPr wrap="none">
            <a:spAutoFit/>
          </a:bodyPr>
          <a:lstStyle/>
          <a:p>
            <a:r>
              <a:rPr lang="en-US" b="1" dirty="0" smtClean="0">
                <a:solidFill>
                  <a:srgbClr val="FF00FF"/>
                </a:solidFill>
                <a:effectLst>
                  <a:outerShdw blurRad="38100" dist="38100" dir="2700000" algn="tl">
                    <a:srgbClr val="000000">
                      <a:alpha val="43137"/>
                    </a:srgbClr>
                  </a:outerShdw>
                </a:effectLst>
              </a:rPr>
              <a:t>School B Parking</a:t>
            </a:r>
            <a:endParaRPr lang="en-US" b="1" dirty="0">
              <a:solidFill>
                <a:srgbClr val="FF00FF"/>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7051"/>
            <a:ext cx="9144000" cy="769441"/>
          </a:xfrm>
          <a:prstGeom prst="rect">
            <a:avLst/>
          </a:prstGeom>
          <a:solidFill>
            <a:srgbClr val="99FFCC"/>
          </a:solidFill>
        </p:spPr>
        <p:txBody>
          <a:bodyPr wrap="square" anchor="ctr">
            <a:spAutoFit/>
          </a:bodyPr>
          <a:lstStyle/>
          <a:p>
            <a:pPr algn="ctr"/>
            <a:r>
              <a:rPr lang="en-US" sz="4400" b="1" kern="100" dirty="0" smtClean="0">
                <a:effectLst>
                  <a:outerShdw blurRad="38100" dist="38100" dir="2700000" algn="tl">
                    <a:srgbClr val="000000">
                      <a:alpha val="43137"/>
                    </a:srgbClr>
                  </a:outerShdw>
                </a:effectLst>
                <a:latin typeface="JasmineUPC" pitchFamily="18" charset="-34"/>
                <a:ea typeface="Angsana New"/>
                <a:cs typeface="JasmineUPC" pitchFamily="18" charset="-34"/>
              </a:rPr>
              <a:t>SCHOOL BUS MANAGEMENT</a:t>
            </a:r>
            <a:endParaRPr lang="en-US" sz="4400" b="1" dirty="0" smtClean="0">
              <a:effectLst>
                <a:outerShdw blurRad="38100" dist="38100" dir="2700000" algn="tl">
                  <a:srgbClr val="000000">
                    <a:alpha val="43137"/>
                  </a:srgbClr>
                </a:outerShdw>
              </a:effectLst>
              <a:latin typeface="JasmineUPC" pitchFamily="18" charset="-34"/>
              <a:cs typeface="JasmineUPC" pitchFamily="18" charset="-34"/>
            </a:endParaRPr>
          </a:p>
        </p:txBody>
      </p:sp>
      <p:sp>
        <p:nvSpPr>
          <p:cNvPr id="9" name="Rectangle 8"/>
          <p:cNvSpPr/>
          <p:nvPr/>
        </p:nvSpPr>
        <p:spPr>
          <a:xfrm>
            <a:off x="304800" y="939225"/>
            <a:ext cx="8305800" cy="584775"/>
          </a:xfrm>
          <a:prstGeom prst="rect">
            <a:avLst/>
          </a:prstGeom>
        </p:spPr>
        <p:txBody>
          <a:bodyPr wrap="square">
            <a:spAutoFit/>
          </a:bodyPr>
          <a:lstStyle/>
          <a:p>
            <a:pPr algn="thaiDist" hangingPunct="0"/>
            <a:r>
              <a:rPr lang="en-US" sz="3200" b="1" dirty="0" smtClean="0">
                <a:solidFill>
                  <a:srgbClr val="FF0000"/>
                </a:solidFill>
                <a:effectLst>
                  <a:outerShdw blurRad="38100" dist="38100" dir="2700000" algn="tl">
                    <a:srgbClr val="000000">
                      <a:alpha val="43137"/>
                    </a:srgbClr>
                  </a:outerShdw>
                </a:effectLst>
                <a:latin typeface="JasmineUPC" pitchFamily="18" charset="-34"/>
                <a:cs typeface="JasmineUPC" pitchFamily="18" charset="-34"/>
              </a:rPr>
              <a:t>SCHOOL BUS SERVICE TIME:</a:t>
            </a:r>
          </a:p>
        </p:txBody>
      </p:sp>
      <p:sp>
        <p:nvSpPr>
          <p:cNvPr id="5" name="Rectangle 4"/>
          <p:cNvSpPr/>
          <p:nvPr/>
        </p:nvSpPr>
        <p:spPr>
          <a:xfrm>
            <a:off x="228600" y="1981200"/>
            <a:ext cx="4267200" cy="4401205"/>
          </a:xfrm>
          <a:prstGeom prst="rect">
            <a:avLst/>
          </a:prstGeom>
          <a:solidFill>
            <a:srgbClr val="FFFFCC"/>
          </a:solidFill>
          <a:ln>
            <a:solidFill>
              <a:schemeClr val="tx1"/>
            </a:solidFill>
          </a:ln>
        </p:spPr>
        <p:txBody>
          <a:bodyPr wrap="square">
            <a:spAutoFit/>
          </a:bodyPr>
          <a:lstStyle/>
          <a:p>
            <a:pPr algn="thaiDist" hangingPunct="0">
              <a:buFont typeface="Wingdings" pitchFamily="2" charset="2"/>
              <a:buChar char="q"/>
            </a:pPr>
            <a:r>
              <a:rPr lang="en-US" sz="2800" b="1" dirty="0" smtClean="0">
                <a:latin typeface="JasmineUPC" pitchFamily="18" charset="-34"/>
                <a:cs typeface="JasmineUPC" pitchFamily="18" charset="-34"/>
              </a:rPr>
              <a:t> </a:t>
            </a:r>
            <a:r>
              <a:rPr lang="en-US" sz="2800" b="1" dirty="0" smtClean="0">
                <a:solidFill>
                  <a:srgbClr val="FF0000"/>
                </a:solidFill>
                <a:latin typeface="JasmineUPC" pitchFamily="18" charset="-34"/>
                <a:cs typeface="JasmineUPC" pitchFamily="18" charset="-34"/>
              </a:rPr>
              <a:t>School A buses</a:t>
            </a:r>
            <a:r>
              <a:rPr lang="en-US" sz="2800" b="1" dirty="0" smtClean="0">
                <a:latin typeface="JasmineUPC" pitchFamily="18" charset="-34"/>
                <a:cs typeface="JasmineUPC" pitchFamily="18" charset="-34"/>
              </a:rPr>
              <a:t>, </a:t>
            </a:r>
            <a:r>
              <a:rPr lang="en-US" sz="2800" b="1" dirty="0" smtClean="0">
                <a:solidFill>
                  <a:srgbClr val="7030A0"/>
                </a:solidFill>
                <a:latin typeface="JasmineUPC" pitchFamily="18" charset="-34"/>
                <a:cs typeface="JasmineUPC" pitchFamily="18" charset="-34"/>
              </a:rPr>
              <a:t>morning</a:t>
            </a:r>
            <a:r>
              <a:rPr lang="en-US" sz="2800" b="1" dirty="0" smtClean="0">
                <a:solidFill>
                  <a:srgbClr val="FF0000"/>
                </a:solidFill>
                <a:latin typeface="JasmineUPC" pitchFamily="18" charset="-34"/>
                <a:cs typeface="JasmineUPC" pitchFamily="18" charset="-34"/>
              </a:rPr>
              <a:t> </a:t>
            </a:r>
            <a:r>
              <a:rPr lang="en-US" sz="2800" dirty="0" smtClean="0">
                <a:latin typeface="JasmineUPC" pitchFamily="18" charset="-34"/>
                <a:cs typeface="JasmineUPC" pitchFamily="18" charset="-34"/>
              </a:rPr>
              <a:t>delivery only one trip per direction. </a:t>
            </a:r>
          </a:p>
          <a:p>
            <a:pPr algn="thaiDist" hangingPunct="0">
              <a:buFont typeface="Wingdings" pitchFamily="2" charset="2"/>
              <a:buChar char="q"/>
            </a:pPr>
            <a:r>
              <a:rPr lang="en-US" sz="2800" dirty="0" smtClean="0">
                <a:latin typeface="JasmineUPC" pitchFamily="18" charset="-34"/>
                <a:cs typeface="JasmineUPC" pitchFamily="18" charset="-34"/>
              </a:rPr>
              <a:t> </a:t>
            </a:r>
            <a:r>
              <a:rPr lang="en-US" sz="2800" b="1" dirty="0" smtClean="0">
                <a:solidFill>
                  <a:srgbClr val="7030A0"/>
                </a:solidFill>
                <a:latin typeface="JasmineUPC" pitchFamily="18" charset="-34"/>
                <a:cs typeface="JasmineUPC" pitchFamily="18" charset="-34"/>
              </a:rPr>
              <a:t>in evening</a:t>
            </a:r>
            <a:r>
              <a:rPr lang="en-US" sz="2800" dirty="0" smtClean="0">
                <a:latin typeface="JasmineUPC" pitchFamily="18" charset="-34"/>
                <a:cs typeface="JasmineUPC" pitchFamily="18" charset="-34"/>
              </a:rPr>
              <a:t>, the delivery is two trips per direction. </a:t>
            </a:r>
          </a:p>
          <a:p>
            <a:pPr algn="thaiDist" hangingPunct="0">
              <a:buFont typeface="Wingdings" pitchFamily="2" charset="2"/>
              <a:buChar char="q"/>
            </a:pPr>
            <a:r>
              <a:rPr lang="en-US" sz="2800" dirty="0" smtClean="0">
                <a:latin typeface="JasmineUPC" pitchFamily="18" charset="-34"/>
                <a:cs typeface="JasmineUPC" pitchFamily="18" charset="-34"/>
              </a:rPr>
              <a:t> The first trips are for groups of pre-kindergarten and kindergarten students who </a:t>
            </a:r>
            <a:r>
              <a:rPr lang="en-US" sz="2800" b="1" dirty="0" smtClean="0">
                <a:solidFill>
                  <a:srgbClr val="FF0000"/>
                </a:solidFill>
                <a:latin typeface="JasmineUPC" pitchFamily="18" charset="-34"/>
                <a:cs typeface="JasmineUPC" pitchFamily="18" charset="-34"/>
              </a:rPr>
              <a:t>finish class at 2.50 p.m., </a:t>
            </a:r>
          </a:p>
          <a:p>
            <a:pPr algn="thaiDist" hangingPunct="0">
              <a:buFont typeface="Wingdings" pitchFamily="2" charset="2"/>
              <a:buChar char="q"/>
            </a:pPr>
            <a:r>
              <a:rPr lang="en-US" sz="2800" dirty="0" smtClean="0">
                <a:latin typeface="JasmineUPC" pitchFamily="18" charset="-34"/>
                <a:cs typeface="JasmineUPC" pitchFamily="18" charset="-34"/>
              </a:rPr>
              <a:t> and the second trips are for groups of primary school students who early than </a:t>
            </a:r>
            <a:r>
              <a:rPr lang="en-US" sz="2800" b="1" dirty="0" smtClean="0">
                <a:solidFill>
                  <a:srgbClr val="FF0000"/>
                </a:solidFill>
                <a:latin typeface="JasmineUPC" pitchFamily="18" charset="-34"/>
                <a:cs typeface="JasmineUPC" pitchFamily="18" charset="-34"/>
              </a:rPr>
              <a:t>primary school at 03.50 p.m. </a:t>
            </a:r>
          </a:p>
        </p:txBody>
      </p:sp>
      <p:sp>
        <p:nvSpPr>
          <p:cNvPr id="6" name="Rectangle 5"/>
          <p:cNvSpPr/>
          <p:nvPr/>
        </p:nvSpPr>
        <p:spPr>
          <a:xfrm>
            <a:off x="5029200" y="1981200"/>
            <a:ext cx="3810000" cy="3108543"/>
          </a:xfrm>
          <a:prstGeom prst="rect">
            <a:avLst/>
          </a:prstGeom>
          <a:solidFill>
            <a:srgbClr val="CCFFCC"/>
          </a:solidFill>
          <a:ln>
            <a:solidFill>
              <a:schemeClr val="tx1"/>
            </a:solidFill>
          </a:ln>
        </p:spPr>
        <p:txBody>
          <a:bodyPr wrap="square">
            <a:spAutoFit/>
          </a:bodyPr>
          <a:lstStyle/>
          <a:p>
            <a:pPr algn="thaiDist" hangingPunct="0">
              <a:buFont typeface="Wingdings" pitchFamily="2" charset="2"/>
              <a:buChar char="q"/>
            </a:pPr>
            <a:r>
              <a:rPr lang="en-US" sz="2800" dirty="0" smtClean="0">
                <a:latin typeface="JasmineUPC" pitchFamily="18" charset="-34"/>
                <a:cs typeface="JasmineUPC" pitchFamily="18" charset="-34"/>
              </a:rPr>
              <a:t> </a:t>
            </a:r>
            <a:r>
              <a:rPr lang="en-US" sz="2800" b="1" dirty="0" smtClean="0">
                <a:solidFill>
                  <a:srgbClr val="FF0000"/>
                </a:solidFill>
                <a:latin typeface="JasmineUPC" pitchFamily="18" charset="-34"/>
                <a:cs typeface="JasmineUPC" pitchFamily="18" charset="-34"/>
              </a:rPr>
              <a:t>School B buses do deliveries only one trip per direction both in the morning and in the evening, </a:t>
            </a:r>
          </a:p>
          <a:p>
            <a:pPr algn="thaiDist" hangingPunct="0">
              <a:buFont typeface="Wingdings" pitchFamily="2" charset="2"/>
              <a:buChar char="q"/>
            </a:pPr>
            <a:r>
              <a:rPr lang="en-US" sz="2800" dirty="0" smtClean="0">
                <a:latin typeface="JasmineUPC" pitchFamily="18" charset="-34"/>
                <a:cs typeface="JasmineUPC" pitchFamily="18" charset="-34"/>
              </a:rPr>
              <a:t> and kindergartens finish class early and must wait for primary school students.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7051"/>
            <a:ext cx="9144000" cy="769441"/>
          </a:xfrm>
          <a:prstGeom prst="rect">
            <a:avLst/>
          </a:prstGeom>
          <a:solidFill>
            <a:srgbClr val="99FFCC"/>
          </a:solidFill>
        </p:spPr>
        <p:txBody>
          <a:bodyPr wrap="square" anchor="ctr">
            <a:spAutoFit/>
          </a:bodyPr>
          <a:lstStyle/>
          <a:p>
            <a:pPr algn="ctr"/>
            <a:r>
              <a:rPr lang="en-US" sz="4400" b="1" kern="100" dirty="0" smtClean="0">
                <a:effectLst>
                  <a:outerShdw blurRad="38100" dist="38100" dir="2700000" algn="tl">
                    <a:srgbClr val="000000">
                      <a:alpha val="43137"/>
                    </a:srgbClr>
                  </a:outerShdw>
                </a:effectLst>
                <a:latin typeface="JasmineUPC" pitchFamily="18" charset="-34"/>
                <a:ea typeface="Angsana New"/>
                <a:cs typeface="JasmineUPC" pitchFamily="18" charset="-34"/>
              </a:rPr>
              <a:t>SCHOOL BUS MANAGEMENT</a:t>
            </a:r>
            <a:endParaRPr lang="en-US" sz="4400" b="1" dirty="0" smtClean="0">
              <a:effectLst>
                <a:outerShdw blurRad="38100" dist="38100" dir="2700000" algn="tl">
                  <a:srgbClr val="000000">
                    <a:alpha val="43137"/>
                  </a:srgbClr>
                </a:outerShdw>
              </a:effectLst>
              <a:latin typeface="JasmineUPC" pitchFamily="18" charset="-34"/>
              <a:cs typeface="JasmineUPC" pitchFamily="18" charset="-34"/>
            </a:endParaRPr>
          </a:p>
        </p:txBody>
      </p:sp>
      <p:sp>
        <p:nvSpPr>
          <p:cNvPr id="9" name="Rectangle 8"/>
          <p:cNvSpPr/>
          <p:nvPr/>
        </p:nvSpPr>
        <p:spPr>
          <a:xfrm>
            <a:off x="304800" y="939225"/>
            <a:ext cx="8305800" cy="584775"/>
          </a:xfrm>
          <a:prstGeom prst="rect">
            <a:avLst/>
          </a:prstGeom>
        </p:spPr>
        <p:txBody>
          <a:bodyPr wrap="square">
            <a:spAutoFit/>
          </a:bodyPr>
          <a:lstStyle/>
          <a:p>
            <a:pPr algn="thaiDist" hangingPunct="0"/>
            <a:r>
              <a:rPr lang="en-US" sz="3200" b="1" dirty="0" smtClean="0">
                <a:solidFill>
                  <a:srgbClr val="FF0000"/>
                </a:solidFill>
                <a:effectLst>
                  <a:outerShdw blurRad="38100" dist="38100" dir="2700000" algn="tl">
                    <a:srgbClr val="000000">
                      <a:alpha val="43137"/>
                    </a:srgbClr>
                  </a:outerShdw>
                </a:effectLst>
                <a:latin typeface="JasmineUPC" pitchFamily="18" charset="-34"/>
                <a:cs typeface="JasmineUPC" pitchFamily="18" charset="-34"/>
              </a:rPr>
              <a:t>SCHOOL BUS FARES:</a:t>
            </a:r>
          </a:p>
        </p:txBody>
      </p:sp>
      <p:sp>
        <p:nvSpPr>
          <p:cNvPr id="5" name="Rectangle 4"/>
          <p:cNvSpPr/>
          <p:nvPr/>
        </p:nvSpPr>
        <p:spPr>
          <a:xfrm>
            <a:off x="152400" y="1752600"/>
            <a:ext cx="4038600" cy="4832092"/>
          </a:xfrm>
          <a:prstGeom prst="rect">
            <a:avLst/>
          </a:prstGeom>
          <a:solidFill>
            <a:srgbClr val="CCFFCC"/>
          </a:solidFill>
          <a:ln>
            <a:solidFill>
              <a:schemeClr val="tx1"/>
            </a:solidFill>
          </a:ln>
        </p:spPr>
        <p:txBody>
          <a:bodyPr wrap="square">
            <a:spAutoFit/>
          </a:bodyPr>
          <a:lstStyle/>
          <a:p>
            <a:pPr algn="ctr" hangingPunct="0"/>
            <a:r>
              <a:rPr lang="en-US" sz="2800" b="1" dirty="0" smtClean="0">
                <a:solidFill>
                  <a:srgbClr val="FF0000"/>
                </a:solidFill>
                <a:effectLst>
                  <a:outerShdw blurRad="38100" dist="38100" dir="2700000" algn="tl">
                    <a:srgbClr val="000000">
                      <a:alpha val="43137"/>
                    </a:srgbClr>
                  </a:outerShdw>
                </a:effectLst>
                <a:latin typeface="JasmineUPC" pitchFamily="18" charset="-34"/>
                <a:cs typeface="JasmineUPC" pitchFamily="18" charset="-34"/>
              </a:rPr>
              <a:t>SCHOOL A</a:t>
            </a:r>
            <a:endParaRPr lang="en-US" sz="2800" dirty="0" smtClean="0">
              <a:latin typeface="JasmineUPC" pitchFamily="18" charset="-34"/>
              <a:cs typeface="JasmineUPC" pitchFamily="18" charset="-34"/>
            </a:endParaRPr>
          </a:p>
          <a:p>
            <a:pPr algn="thaiDist" hangingPunct="0">
              <a:buFont typeface="Wingdings" pitchFamily="2" charset="2"/>
              <a:buChar char="q"/>
            </a:pPr>
            <a:r>
              <a:rPr lang="en-US" sz="2800" dirty="0" smtClean="0">
                <a:latin typeface="JasmineUPC" pitchFamily="18" charset="-34"/>
                <a:cs typeface="JasmineUPC" pitchFamily="18" charset="-34"/>
              </a:rPr>
              <a:t> For the round trips, the rates start at 0-5 km. and parents pay 1,300 baht. The price range between 1,300–3,800 baht. </a:t>
            </a:r>
          </a:p>
          <a:p>
            <a:pPr algn="thaiDist" hangingPunct="0">
              <a:buFont typeface="Wingdings" pitchFamily="2" charset="2"/>
              <a:buChar char="q"/>
            </a:pPr>
            <a:r>
              <a:rPr lang="en-US" sz="2800" dirty="0" smtClean="0">
                <a:latin typeface="JasmineUPC" pitchFamily="18" charset="-34"/>
                <a:cs typeface="JasmineUPC" pitchFamily="18" charset="-34"/>
              </a:rPr>
              <a:t> For the one way trips, the rates start at 0-5 km. for which parents pay 800 baht. The price range between 800–2,300 baht. </a:t>
            </a:r>
          </a:p>
          <a:p>
            <a:pPr algn="thaiDist" hangingPunct="0">
              <a:buFont typeface="Wingdings" pitchFamily="2" charset="2"/>
              <a:buChar char="q"/>
            </a:pPr>
            <a:endParaRPr lang="en-US" sz="2800" b="1" dirty="0" smtClean="0">
              <a:solidFill>
                <a:srgbClr val="FF0000"/>
              </a:solidFill>
              <a:effectLst>
                <a:outerShdw blurRad="38100" dist="38100" dir="2700000" algn="tl">
                  <a:srgbClr val="000000">
                    <a:alpha val="43137"/>
                  </a:srgbClr>
                </a:outerShdw>
              </a:effectLst>
              <a:latin typeface="JasmineUPC" pitchFamily="18" charset="-34"/>
              <a:cs typeface="JasmineUPC" pitchFamily="18" charset="-34"/>
            </a:endParaRPr>
          </a:p>
          <a:p>
            <a:pPr algn="thaiDist" hangingPunct="0">
              <a:buFont typeface="Wingdings" pitchFamily="2" charset="2"/>
              <a:buChar char="q"/>
            </a:pPr>
            <a:endParaRPr lang="en-US" sz="2800" dirty="0" smtClean="0">
              <a:latin typeface="JasmineUPC" pitchFamily="18" charset="-34"/>
              <a:cs typeface="JasmineUPC" pitchFamily="18" charset="-34"/>
            </a:endParaRPr>
          </a:p>
        </p:txBody>
      </p:sp>
      <p:sp>
        <p:nvSpPr>
          <p:cNvPr id="8" name="Rectangle 7"/>
          <p:cNvSpPr/>
          <p:nvPr/>
        </p:nvSpPr>
        <p:spPr>
          <a:xfrm>
            <a:off x="4495800" y="1752600"/>
            <a:ext cx="4419600" cy="4832092"/>
          </a:xfrm>
          <a:prstGeom prst="rect">
            <a:avLst/>
          </a:prstGeom>
          <a:solidFill>
            <a:srgbClr val="FFFFCC"/>
          </a:solidFill>
          <a:ln>
            <a:solidFill>
              <a:schemeClr val="tx1"/>
            </a:solidFill>
          </a:ln>
        </p:spPr>
        <p:txBody>
          <a:bodyPr wrap="square">
            <a:spAutoFit/>
          </a:bodyPr>
          <a:lstStyle/>
          <a:p>
            <a:pPr algn="ctr" hangingPunct="0"/>
            <a:r>
              <a:rPr lang="en-US" sz="2800" b="1" dirty="0" smtClean="0">
                <a:solidFill>
                  <a:srgbClr val="FF0000"/>
                </a:solidFill>
                <a:latin typeface="JasmineUPC" pitchFamily="18" charset="-34"/>
                <a:cs typeface="JasmineUPC" pitchFamily="18" charset="-34"/>
              </a:rPr>
              <a:t>SCHOOL B</a:t>
            </a:r>
          </a:p>
          <a:p>
            <a:pPr algn="thaiDist" hangingPunct="0">
              <a:buFont typeface="Wingdings" pitchFamily="2" charset="2"/>
              <a:buChar char="q"/>
            </a:pPr>
            <a:r>
              <a:rPr lang="en-US" sz="2800" dirty="0" smtClean="0">
                <a:latin typeface="JasmineUPC" pitchFamily="18" charset="-34"/>
                <a:cs typeface="JasmineUPC" pitchFamily="18" charset="-34"/>
              </a:rPr>
              <a:t> For the round trips, based on distances, but no rates of distance are specified, and start at approximately 2,800 baht. The range of fares  between 2,800–3,800 baht.</a:t>
            </a:r>
          </a:p>
          <a:p>
            <a:pPr algn="thaiDist" hangingPunct="0">
              <a:buFont typeface="Wingdings" pitchFamily="2" charset="2"/>
              <a:buChar char="q"/>
            </a:pPr>
            <a:r>
              <a:rPr lang="en-US" sz="2800" dirty="0" smtClean="0">
                <a:latin typeface="JasmineUPC" pitchFamily="18" charset="-34"/>
                <a:cs typeface="JasmineUPC" pitchFamily="18" charset="-34"/>
              </a:rPr>
              <a:t> For the one way trips, has no rates of distance and the fares are not clear, it appears to start up at approximately 2,500 baht. The rates increase based on distances to school.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7051"/>
            <a:ext cx="9144000" cy="769441"/>
          </a:xfrm>
          <a:prstGeom prst="rect">
            <a:avLst/>
          </a:prstGeom>
          <a:solidFill>
            <a:srgbClr val="99FFCC"/>
          </a:solidFill>
        </p:spPr>
        <p:txBody>
          <a:bodyPr wrap="square" anchor="ctr">
            <a:spAutoFit/>
          </a:bodyPr>
          <a:lstStyle/>
          <a:p>
            <a:pPr algn="ctr"/>
            <a:r>
              <a:rPr lang="en-US" sz="4400" b="1" kern="100" dirty="0" smtClean="0">
                <a:effectLst>
                  <a:outerShdw blurRad="38100" dist="38100" dir="2700000" algn="tl">
                    <a:srgbClr val="000000">
                      <a:alpha val="43137"/>
                    </a:srgbClr>
                  </a:outerShdw>
                </a:effectLst>
                <a:latin typeface="JasmineUPC" pitchFamily="18" charset="-34"/>
                <a:ea typeface="Angsana New"/>
                <a:cs typeface="JasmineUPC" pitchFamily="18" charset="-34"/>
              </a:rPr>
              <a:t>SCHOOL BUS MANAGEMENT</a:t>
            </a:r>
            <a:endParaRPr lang="en-US" sz="4400" b="1" dirty="0" smtClean="0">
              <a:effectLst>
                <a:outerShdw blurRad="38100" dist="38100" dir="2700000" algn="tl">
                  <a:srgbClr val="000000">
                    <a:alpha val="43137"/>
                  </a:srgbClr>
                </a:outerShdw>
              </a:effectLst>
              <a:latin typeface="JasmineUPC" pitchFamily="18" charset="-34"/>
              <a:cs typeface="JasmineUPC" pitchFamily="18" charset="-34"/>
            </a:endParaRPr>
          </a:p>
        </p:txBody>
      </p:sp>
      <p:sp>
        <p:nvSpPr>
          <p:cNvPr id="9" name="Rectangle 8"/>
          <p:cNvSpPr/>
          <p:nvPr/>
        </p:nvSpPr>
        <p:spPr>
          <a:xfrm>
            <a:off x="304800" y="939225"/>
            <a:ext cx="8305800" cy="584775"/>
          </a:xfrm>
          <a:prstGeom prst="rect">
            <a:avLst/>
          </a:prstGeom>
        </p:spPr>
        <p:txBody>
          <a:bodyPr wrap="square">
            <a:spAutoFit/>
          </a:bodyPr>
          <a:lstStyle/>
          <a:p>
            <a:pPr algn="thaiDist" hangingPunct="0"/>
            <a:r>
              <a:rPr lang="en-US" sz="3200" b="1" dirty="0" smtClean="0">
                <a:solidFill>
                  <a:srgbClr val="FF0000"/>
                </a:solidFill>
                <a:effectLst>
                  <a:outerShdw blurRad="38100" dist="38100" dir="2700000" algn="tl">
                    <a:srgbClr val="000000">
                      <a:alpha val="43137"/>
                    </a:srgbClr>
                  </a:outerShdw>
                </a:effectLst>
                <a:latin typeface="JasmineUPC" pitchFamily="18" charset="-34"/>
                <a:cs typeface="JasmineUPC" pitchFamily="18" charset="-34"/>
              </a:rPr>
              <a:t>SCHOOL BUS ACCESSORY : SCHOOL A and SCHOOL B</a:t>
            </a:r>
          </a:p>
        </p:txBody>
      </p:sp>
      <p:sp>
        <p:nvSpPr>
          <p:cNvPr id="5" name="Rectangle 4"/>
          <p:cNvSpPr/>
          <p:nvPr/>
        </p:nvSpPr>
        <p:spPr>
          <a:xfrm>
            <a:off x="457200" y="1752600"/>
            <a:ext cx="8382000" cy="1815882"/>
          </a:xfrm>
          <a:prstGeom prst="rect">
            <a:avLst/>
          </a:prstGeom>
        </p:spPr>
        <p:txBody>
          <a:bodyPr wrap="square">
            <a:spAutoFit/>
          </a:bodyPr>
          <a:lstStyle/>
          <a:p>
            <a:pPr algn="thaiDist" hangingPunct="0"/>
            <a:r>
              <a:rPr lang="en-US" sz="2800" dirty="0" smtClean="0">
                <a:latin typeface="JasmineUPC" pitchFamily="18" charset="-34"/>
                <a:cs typeface="JasmineUPC" pitchFamily="18" charset="-34"/>
              </a:rPr>
              <a:t>	</a:t>
            </a:r>
            <a:r>
              <a:rPr lang="en-US" sz="2800" b="1" dirty="0" smtClean="0">
                <a:solidFill>
                  <a:srgbClr val="FF0000"/>
                </a:solidFill>
                <a:effectLst>
                  <a:outerShdw blurRad="38100" dist="38100" dir="2700000" algn="tl">
                    <a:srgbClr val="000000">
                      <a:alpha val="43137"/>
                    </a:srgbClr>
                  </a:outerShdw>
                </a:effectLst>
                <a:latin typeface="JasmineUPC" pitchFamily="18" charset="-34"/>
                <a:cs typeface="JasmineUPC" pitchFamily="18" charset="-34"/>
              </a:rPr>
              <a:t>The accessories of both School A and School B </a:t>
            </a:r>
            <a:r>
              <a:rPr lang="en-US" sz="2800" dirty="0" smtClean="0">
                <a:latin typeface="JasmineUPC" pitchFamily="18" charset="-34"/>
                <a:cs typeface="JasmineUPC" pitchFamily="18" charset="-34"/>
              </a:rPr>
              <a:t>buses include </a:t>
            </a:r>
            <a:r>
              <a:rPr lang="en-US" sz="2800" b="1" dirty="0" smtClean="0">
                <a:solidFill>
                  <a:srgbClr val="0070C0"/>
                </a:solidFill>
                <a:effectLst>
                  <a:outerShdw blurRad="38100" dist="38100" dir="2700000" algn="tl">
                    <a:srgbClr val="000000">
                      <a:alpha val="43137"/>
                    </a:srgbClr>
                  </a:outerShdw>
                </a:effectLst>
                <a:latin typeface="JasmineUPC" pitchFamily="18" charset="-34"/>
                <a:cs typeface="JasmineUPC" pitchFamily="18" charset="-34"/>
              </a:rPr>
              <a:t>seat belts </a:t>
            </a:r>
            <a:r>
              <a:rPr lang="en-US" sz="2800" dirty="0" smtClean="0">
                <a:latin typeface="JasmineUPC" pitchFamily="18" charset="-34"/>
                <a:cs typeface="JasmineUPC" pitchFamily="18" charset="-34"/>
              </a:rPr>
              <a:t>and </a:t>
            </a:r>
            <a:r>
              <a:rPr lang="en-US" sz="2800" b="1" dirty="0" smtClean="0">
                <a:solidFill>
                  <a:srgbClr val="0070C0"/>
                </a:solidFill>
                <a:effectLst>
                  <a:outerShdw blurRad="38100" dist="38100" dir="2700000" algn="tl">
                    <a:srgbClr val="000000">
                      <a:alpha val="43137"/>
                    </a:srgbClr>
                  </a:outerShdw>
                </a:effectLst>
                <a:latin typeface="JasmineUPC" pitchFamily="18" charset="-34"/>
                <a:cs typeface="JasmineUPC" pitchFamily="18" charset="-34"/>
              </a:rPr>
              <a:t>air conditioning</a:t>
            </a:r>
            <a:r>
              <a:rPr lang="en-US" sz="2800" dirty="0" smtClean="0">
                <a:latin typeface="JasmineUPC" pitchFamily="18" charset="-34"/>
                <a:cs typeface="JasmineUPC" pitchFamily="18" charset="-34"/>
              </a:rPr>
              <a:t>. The specification of the </a:t>
            </a:r>
            <a:r>
              <a:rPr lang="en-US" sz="2800" b="1" dirty="0" smtClean="0">
                <a:solidFill>
                  <a:srgbClr val="FF99FF"/>
                </a:solidFill>
                <a:effectLst>
                  <a:outerShdw blurRad="38100" dist="38100" dir="2700000" algn="tl">
                    <a:srgbClr val="000000">
                      <a:alpha val="43137"/>
                    </a:srgbClr>
                  </a:outerShdw>
                </a:effectLst>
                <a:latin typeface="JasmineUPC" pitchFamily="18" charset="-34"/>
                <a:cs typeface="JasmineUPC" pitchFamily="18" charset="-34"/>
              </a:rPr>
              <a:t>student/seat ratio </a:t>
            </a:r>
            <a:r>
              <a:rPr lang="en-US" sz="2800" dirty="0" smtClean="0">
                <a:latin typeface="JasmineUPC" pitchFamily="18" charset="-34"/>
                <a:cs typeface="JasmineUPC" pitchFamily="18" charset="-34"/>
              </a:rPr>
              <a:t>in a school bus is 1 seat per student. The capacity of a school bus is 14 seats — 12 seats for students.</a:t>
            </a:r>
          </a:p>
        </p:txBody>
      </p:sp>
      <p:pic>
        <p:nvPicPr>
          <p:cNvPr id="1026" name="Picture 2" descr="ภาพถ่าย2104"/>
          <p:cNvPicPr>
            <a:picLocks noChangeAspect="1" noChangeArrowheads="1"/>
          </p:cNvPicPr>
          <p:nvPr/>
        </p:nvPicPr>
        <p:blipFill>
          <a:blip r:embed="rId2" cstate="print"/>
          <a:srcRect r="13496"/>
          <a:stretch>
            <a:fillRect/>
          </a:stretch>
        </p:blipFill>
        <p:spPr bwMode="auto">
          <a:xfrm>
            <a:off x="990600" y="3886200"/>
            <a:ext cx="3276600" cy="2482864"/>
          </a:xfrm>
          <a:prstGeom prst="rect">
            <a:avLst/>
          </a:prstGeom>
          <a:noFill/>
          <a:ln w="9525">
            <a:noFill/>
            <a:miter lim="800000"/>
            <a:headEnd/>
            <a:tailEnd/>
          </a:ln>
        </p:spPr>
      </p:pic>
      <p:pic>
        <p:nvPicPr>
          <p:cNvPr id="1027" name="Picture 3" descr="DSC00389"/>
          <p:cNvPicPr>
            <a:picLocks noChangeAspect="1" noChangeArrowheads="1"/>
          </p:cNvPicPr>
          <p:nvPr/>
        </p:nvPicPr>
        <p:blipFill>
          <a:blip r:embed="rId3" cstate="print"/>
          <a:srcRect/>
          <a:stretch>
            <a:fillRect/>
          </a:stretch>
        </p:blipFill>
        <p:spPr bwMode="auto">
          <a:xfrm>
            <a:off x="4267200" y="3886200"/>
            <a:ext cx="3810000" cy="25149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0316"/>
            <a:ext cx="9144000" cy="769441"/>
          </a:xfrm>
          <a:prstGeom prst="rect">
            <a:avLst/>
          </a:prstGeom>
          <a:solidFill>
            <a:srgbClr val="FFCCFF"/>
          </a:solidFill>
        </p:spPr>
        <p:txBody>
          <a:bodyPr wrap="square" anchor="ctr">
            <a:spAutoFit/>
          </a:bodyPr>
          <a:lstStyle/>
          <a:p>
            <a:pPr algn="ctr"/>
            <a:r>
              <a:rPr lang="en-US" sz="4400" b="1" dirty="0" smtClean="0">
                <a:effectLst>
                  <a:outerShdw blurRad="38100" dist="38100" dir="2700000" algn="tl">
                    <a:srgbClr val="000000">
                      <a:alpha val="43137"/>
                    </a:srgbClr>
                  </a:outerShdw>
                </a:effectLst>
                <a:latin typeface="JasmineUPC" pitchFamily="18" charset="-34"/>
                <a:ea typeface="Times New Roman"/>
                <a:cs typeface="JasmineUPC" pitchFamily="18" charset="-34"/>
              </a:rPr>
              <a:t>TOPICS</a:t>
            </a:r>
            <a:endParaRPr lang="en-US" sz="4400" dirty="0">
              <a:effectLst>
                <a:outerShdw blurRad="38100" dist="38100" dir="2700000" algn="tl">
                  <a:srgbClr val="000000">
                    <a:alpha val="43137"/>
                  </a:srgbClr>
                </a:outerShdw>
              </a:effectLst>
              <a:latin typeface="JasmineUPC" pitchFamily="18" charset="-34"/>
              <a:cs typeface="JasmineUPC" pitchFamily="18" charset="-34"/>
            </a:endParaRPr>
          </a:p>
        </p:txBody>
      </p:sp>
      <p:sp>
        <p:nvSpPr>
          <p:cNvPr id="5" name="Rectangle 4"/>
          <p:cNvSpPr/>
          <p:nvPr/>
        </p:nvSpPr>
        <p:spPr>
          <a:xfrm>
            <a:off x="0" y="1255216"/>
            <a:ext cx="9144000" cy="4154984"/>
          </a:xfrm>
          <a:prstGeom prst="rect">
            <a:avLst/>
          </a:prstGeom>
          <a:solidFill>
            <a:srgbClr val="CCFFCC"/>
          </a:solidFill>
        </p:spPr>
        <p:txBody>
          <a:bodyPr wrap="square" anchor="ctr">
            <a:spAutoFit/>
          </a:bodyPr>
          <a:lstStyle/>
          <a:p>
            <a:pPr>
              <a:buFont typeface="Wingdings" pitchFamily="2" charset="2"/>
              <a:buChar char="q"/>
            </a:pPr>
            <a:r>
              <a:rPr lang="en-US" sz="4400" b="1" dirty="0" smtClean="0">
                <a:solidFill>
                  <a:srgbClr val="0070C0"/>
                </a:solidFill>
                <a:effectLst>
                  <a:outerShdw blurRad="38100" dist="38100" dir="2700000" algn="tl">
                    <a:srgbClr val="000000">
                      <a:alpha val="43137"/>
                    </a:srgbClr>
                  </a:outerShdw>
                </a:effectLst>
                <a:latin typeface="JasmineUPC" pitchFamily="18" charset="-34"/>
                <a:ea typeface="Times New Roman"/>
                <a:cs typeface="JasmineUPC" pitchFamily="18" charset="-34"/>
              </a:rPr>
              <a:t> INTRODUCTION</a:t>
            </a:r>
          </a:p>
          <a:p>
            <a:pPr>
              <a:buFont typeface="Wingdings" pitchFamily="2" charset="2"/>
              <a:buChar char="q"/>
            </a:pPr>
            <a:r>
              <a:rPr lang="en-US" sz="4400" b="1" kern="100" dirty="0" smtClean="0">
                <a:solidFill>
                  <a:srgbClr val="0070C0"/>
                </a:solidFill>
                <a:effectLst>
                  <a:outerShdw blurRad="38100" dist="38100" dir="2700000" algn="tl">
                    <a:srgbClr val="000000">
                      <a:alpha val="43137"/>
                    </a:srgbClr>
                  </a:outerShdw>
                </a:effectLst>
                <a:latin typeface="JasmineUPC" pitchFamily="18" charset="-34"/>
                <a:ea typeface="Angsana New"/>
                <a:cs typeface="JasmineUPC" pitchFamily="18" charset="-34"/>
              </a:rPr>
              <a:t> METHODOLOGY</a:t>
            </a:r>
          </a:p>
          <a:p>
            <a:pPr>
              <a:buFont typeface="Wingdings" pitchFamily="2" charset="2"/>
              <a:buChar char="q"/>
            </a:pPr>
            <a:r>
              <a:rPr lang="en-US" sz="4400" b="1" dirty="0" smtClean="0">
                <a:solidFill>
                  <a:srgbClr val="0070C0"/>
                </a:solidFill>
                <a:effectLst>
                  <a:outerShdw blurRad="38100" dist="38100" dir="2700000" algn="tl">
                    <a:srgbClr val="000000">
                      <a:alpha val="43137"/>
                    </a:srgbClr>
                  </a:outerShdw>
                </a:effectLst>
                <a:latin typeface="JasmineUPC" pitchFamily="18" charset="-34"/>
                <a:cs typeface="JasmineUPC" pitchFamily="18" charset="-34"/>
              </a:rPr>
              <a:t> SCHOOL LOCATION</a:t>
            </a:r>
          </a:p>
          <a:p>
            <a:pPr>
              <a:buFont typeface="Wingdings" pitchFamily="2" charset="2"/>
              <a:buChar char="q"/>
            </a:pPr>
            <a:r>
              <a:rPr lang="en-US" sz="4400" b="1" dirty="0" smtClean="0">
                <a:solidFill>
                  <a:srgbClr val="0070C0"/>
                </a:solidFill>
                <a:effectLst>
                  <a:outerShdw blurRad="38100" dist="38100" dir="2700000" algn="tl">
                    <a:srgbClr val="000000">
                      <a:alpha val="43137"/>
                    </a:srgbClr>
                  </a:outerShdw>
                </a:effectLst>
                <a:latin typeface="JasmineUPC" pitchFamily="18" charset="-34"/>
                <a:cs typeface="JasmineUPC" pitchFamily="18" charset="-34"/>
              </a:rPr>
              <a:t> SCHOOL BUS MANAGEMENT</a:t>
            </a:r>
          </a:p>
          <a:p>
            <a:pPr>
              <a:buFont typeface="Wingdings" pitchFamily="2" charset="2"/>
              <a:buChar char="q"/>
            </a:pPr>
            <a:r>
              <a:rPr lang="en-US" sz="4400" b="1" dirty="0" smtClean="0">
                <a:solidFill>
                  <a:srgbClr val="0070C0"/>
                </a:solidFill>
                <a:effectLst>
                  <a:outerShdw blurRad="38100" dist="38100" dir="2700000" algn="tl">
                    <a:srgbClr val="000000">
                      <a:alpha val="43137"/>
                    </a:srgbClr>
                  </a:outerShdw>
                </a:effectLst>
                <a:latin typeface="JasmineUPC" pitchFamily="18" charset="-34"/>
                <a:cs typeface="JasmineUPC" pitchFamily="18" charset="-34"/>
              </a:rPr>
              <a:t> CHARACTERISTICS OF PARENTS</a:t>
            </a:r>
          </a:p>
          <a:p>
            <a:pPr>
              <a:buFont typeface="Wingdings" pitchFamily="2" charset="2"/>
              <a:buChar char="q"/>
            </a:pPr>
            <a:r>
              <a:rPr lang="en-US" sz="4400" b="1" dirty="0" smtClean="0">
                <a:solidFill>
                  <a:srgbClr val="0070C0"/>
                </a:solidFill>
                <a:effectLst>
                  <a:outerShdw blurRad="38100" dist="38100" dir="2700000" algn="tl">
                    <a:srgbClr val="000000">
                      <a:alpha val="43137"/>
                    </a:srgbClr>
                  </a:outerShdw>
                </a:effectLst>
                <a:latin typeface="JasmineUPC" pitchFamily="18" charset="-34"/>
                <a:cs typeface="JasmineUPC" pitchFamily="18" charset="-34"/>
              </a:rPr>
              <a:t> RESULTS</a:t>
            </a:r>
          </a:p>
        </p:txBody>
      </p:sp>
      <p:pic>
        <p:nvPicPr>
          <p:cNvPr id="6" name="Picture 2" descr="http://www.rr.ac.th/home/images/742060-topic-ix-0.jpg"/>
          <p:cNvPicPr>
            <a:picLocks noChangeAspect="1" noChangeArrowheads="1"/>
          </p:cNvPicPr>
          <p:nvPr/>
        </p:nvPicPr>
        <p:blipFill>
          <a:blip r:embed="rId2" cstate="print"/>
          <a:srcRect/>
          <a:stretch>
            <a:fillRect/>
          </a:stretch>
        </p:blipFill>
        <p:spPr bwMode="auto">
          <a:xfrm>
            <a:off x="2133600" y="5568020"/>
            <a:ext cx="4495800" cy="113758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7051"/>
            <a:ext cx="9144000" cy="769441"/>
          </a:xfrm>
          <a:prstGeom prst="rect">
            <a:avLst/>
          </a:prstGeom>
          <a:solidFill>
            <a:srgbClr val="99FFCC"/>
          </a:solidFill>
        </p:spPr>
        <p:txBody>
          <a:bodyPr wrap="square" anchor="ctr">
            <a:spAutoFit/>
          </a:bodyPr>
          <a:lstStyle/>
          <a:p>
            <a:pPr algn="ctr"/>
            <a:r>
              <a:rPr lang="en-US" sz="4400" b="1" kern="100" dirty="0" smtClean="0">
                <a:effectLst>
                  <a:outerShdw blurRad="38100" dist="38100" dir="2700000" algn="tl">
                    <a:srgbClr val="000000">
                      <a:alpha val="43137"/>
                    </a:srgbClr>
                  </a:outerShdw>
                </a:effectLst>
                <a:latin typeface="JasmineUPC" pitchFamily="18" charset="-34"/>
                <a:ea typeface="Angsana New"/>
                <a:cs typeface="JasmineUPC" pitchFamily="18" charset="-34"/>
              </a:rPr>
              <a:t>SCHOOL BUS MANAGEMENT</a:t>
            </a:r>
            <a:endParaRPr lang="en-US" sz="4400" b="1" dirty="0" smtClean="0">
              <a:effectLst>
                <a:outerShdw blurRad="38100" dist="38100" dir="2700000" algn="tl">
                  <a:srgbClr val="000000">
                    <a:alpha val="43137"/>
                  </a:srgbClr>
                </a:outerShdw>
              </a:effectLst>
              <a:latin typeface="JasmineUPC" pitchFamily="18" charset="-34"/>
              <a:cs typeface="JasmineUPC" pitchFamily="18" charset="-34"/>
            </a:endParaRPr>
          </a:p>
        </p:txBody>
      </p:sp>
      <p:sp>
        <p:nvSpPr>
          <p:cNvPr id="9" name="Rectangle 8"/>
          <p:cNvSpPr/>
          <p:nvPr/>
        </p:nvSpPr>
        <p:spPr>
          <a:xfrm>
            <a:off x="304800" y="939225"/>
            <a:ext cx="8305800" cy="584775"/>
          </a:xfrm>
          <a:prstGeom prst="rect">
            <a:avLst/>
          </a:prstGeom>
        </p:spPr>
        <p:txBody>
          <a:bodyPr wrap="square">
            <a:spAutoFit/>
          </a:bodyPr>
          <a:lstStyle/>
          <a:p>
            <a:pPr algn="thaiDist" hangingPunct="0"/>
            <a:r>
              <a:rPr lang="en-US" sz="3200" b="1" dirty="0" smtClean="0">
                <a:solidFill>
                  <a:srgbClr val="FF0000"/>
                </a:solidFill>
                <a:effectLst>
                  <a:outerShdw blurRad="38100" dist="38100" dir="2700000" algn="tl">
                    <a:srgbClr val="000000">
                      <a:alpha val="43137"/>
                    </a:srgbClr>
                  </a:outerShdw>
                </a:effectLst>
                <a:latin typeface="JasmineUPC" pitchFamily="18" charset="-34"/>
                <a:cs typeface="JasmineUPC" pitchFamily="18" charset="-34"/>
              </a:rPr>
              <a:t>SCHOOL BUS OPERATION</a:t>
            </a:r>
          </a:p>
        </p:txBody>
      </p:sp>
      <p:sp>
        <p:nvSpPr>
          <p:cNvPr id="6" name="Rectangle 5"/>
          <p:cNvSpPr/>
          <p:nvPr/>
        </p:nvSpPr>
        <p:spPr>
          <a:xfrm>
            <a:off x="228600" y="1828800"/>
            <a:ext cx="4343400" cy="3970318"/>
          </a:xfrm>
          <a:prstGeom prst="rect">
            <a:avLst/>
          </a:prstGeom>
          <a:solidFill>
            <a:srgbClr val="FFFFCC"/>
          </a:solidFill>
        </p:spPr>
        <p:txBody>
          <a:bodyPr wrap="square">
            <a:spAutoFit/>
          </a:bodyPr>
          <a:lstStyle/>
          <a:p>
            <a:pPr algn="thaiDist"/>
            <a:r>
              <a:rPr lang="en-US" sz="2800" dirty="0" smtClean="0">
                <a:latin typeface="JasmineUPC" pitchFamily="18" charset="-34"/>
                <a:cs typeface="JasmineUPC" pitchFamily="18" charset="-34"/>
              </a:rPr>
              <a:t>	</a:t>
            </a:r>
            <a:r>
              <a:rPr lang="en-US" sz="2800" b="1" dirty="0" smtClean="0">
                <a:solidFill>
                  <a:srgbClr val="FF0000"/>
                </a:solidFill>
                <a:latin typeface="JasmineUPC" pitchFamily="18" charset="-34"/>
                <a:cs typeface="JasmineUPC" pitchFamily="18" charset="-34"/>
              </a:rPr>
              <a:t>School A</a:t>
            </a:r>
            <a:r>
              <a:rPr lang="en-US" sz="2800" dirty="0" smtClean="0">
                <a:latin typeface="JasmineUPC" pitchFamily="18" charset="-34"/>
                <a:cs typeface="JasmineUPC" pitchFamily="18" charset="-34"/>
              </a:rPr>
              <a:t> </a:t>
            </a:r>
            <a:r>
              <a:rPr lang="en-US" sz="2800" b="1" dirty="0" smtClean="0">
                <a:solidFill>
                  <a:srgbClr val="FF0000"/>
                </a:solidFill>
                <a:latin typeface="JasmineUPC" pitchFamily="18" charset="-34"/>
                <a:cs typeface="JasmineUPC" pitchFamily="18" charset="-34"/>
              </a:rPr>
              <a:t>bus operation </a:t>
            </a:r>
            <a:r>
              <a:rPr lang="en-US" sz="2800" dirty="0" smtClean="0">
                <a:latin typeface="JasmineUPC" pitchFamily="18" charset="-34"/>
                <a:cs typeface="JasmineUPC" pitchFamily="18" charset="-34"/>
              </a:rPr>
              <a:t>refers to school bus factors e.g., the </a:t>
            </a:r>
            <a:r>
              <a:rPr lang="en-US" sz="2800" b="1" dirty="0" smtClean="0">
                <a:solidFill>
                  <a:srgbClr val="0070C0"/>
                </a:solidFill>
                <a:latin typeface="JasmineUPC" pitchFamily="18" charset="-34"/>
                <a:cs typeface="JasmineUPC" pitchFamily="18" charset="-34"/>
              </a:rPr>
              <a:t>driver is an outsider or a private contractor </a:t>
            </a:r>
            <a:r>
              <a:rPr lang="en-US" sz="2800" dirty="0" smtClean="0">
                <a:latin typeface="JasmineUPC" pitchFamily="18" charset="-34"/>
                <a:cs typeface="JasmineUPC" pitchFamily="18" charset="-34"/>
              </a:rPr>
              <a:t>and is not a member of the school staff. The assistant is a member of the school staff and reports to the vehicle division every day the number of students who use the school bus</a:t>
            </a:r>
          </a:p>
          <a:p>
            <a:pPr algn="thaiDist"/>
            <a:endParaRPr lang="en-US" sz="2800" dirty="0">
              <a:latin typeface="JasmineUPC" pitchFamily="18" charset="-34"/>
              <a:cs typeface="JasmineUPC" pitchFamily="18" charset="-34"/>
            </a:endParaRPr>
          </a:p>
        </p:txBody>
      </p:sp>
      <p:sp>
        <p:nvSpPr>
          <p:cNvPr id="7" name="Rectangle 6"/>
          <p:cNvSpPr/>
          <p:nvPr/>
        </p:nvSpPr>
        <p:spPr>
          <a:xfrm>
            <a:off x="4724400" y="1828800"/>
            <a:ext cx="4267200" cy="3970318"/>
          </a:xfrm>
          <a:prstGeom prst="rect">
            <a:avLst/>
          </a:prstGeom>
          <a:solidFill>
            <a:srgbClr val="FFCCFF"/>
          </a:solidFill>
        </p:spPr>
        <p:txBody>
          <a:bodyPr wrap="square">
            <a:spAutoFit/>
          </a:bodyPr>
          <a:lstStyle/>
          <a:p>
            <a:pPr algn="thaiDist"/>
            <a:r>
              <a:rPr lang="en-US" sz="2800" dirty="0" smtClean="0">
                <a:latin typeface="JasmineUPC" pitchFamily="18" charset="-34"/>
                <a:cs typeface="JasmineUPC" pitchFamily="18" charset="-34"/>
              </a:rPr>
              <a:t>	</a:t>
            </a:r>
            <a:r>
              <a:rPr lang="en-US" sz="2800" b="1" dirty="0" smtClean="0">
                <a:solidFill>
                  <a:srgbClr val="FF0000"/>
                </a:solidFill>
                <a:latin typeface="JasmineUPC" pitchFamily="18" charset="-34"/>
                <a:cs typeface="JasmineUPC" pitchFamily="18" charset="-34"/>
              </a:rPr>
              <a:t>School B bus operation </a:t>
            </a:r>
            <a:r>
              <a:rPr lang="en-US" sz="2800" dirty="0" smtClean="0">
                <a:latin typeface="JasmineUPC" pitchFamily="18" charset="-34"/>
                <a:cs typeface="JasmineUPC" pitchFamily="18" charset="-34"/>
              </a:rPr>
              <a:t>refers to school bus factors e.g., the </a:t>
            </a:r>
            <a:r>
              <a:rPr lang="en-US" sz="2800" b="1" dirty="0" smtClean="0">
                <a:solidFill>
                  <a:srgbClr val="0070C0"/>
                </a:solidFill>
                <a:latin typeface="JasmineUPC" pitchFamily="18" charset="-34"/>
                <a:cs typeface="JasmineUPC" pitchFamily="18" charset="-34"/>
              </a:rPr>
              <a:t>driver is an outsider or a private contractor </a:t>
            </a:r>
            <a:r>
              <a:rPr lang="en-US" sz="2800" dirty="0" smtClean="0">
                <a:latin typeface="JasmineUPC" pitchFamily="18" charset="-34"/>
                <a:cs typeface="JasmineUPC" pitchFamily="18" charset="-34"/>
              </a:rPr>
              <a:t>and is not a member of the school staff. The assistant is an outsider, not working at the school. Sometimes, the assistant is absent, so the drivers must take care of additional children themselves</a:t>
            </a:r>
          </a:p>
          <a:p>
            <a:pPr algn="thaiDist"/>
            <a:endParaRPr lang="en-US" sz="2800" dirty="0">
              <a:latin typeface="JasmineUPC" pitchFamily="18" charset="-34"/>
              <a:cs typeface="JasmineUPC" pitchFamily="18" charset="-34"/>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7051"/>
            <a:ext cx="9144000" cy="769441"/>
          </a:xfrm>
          <a:prstGeom prst="rect">
            <a:avLst/>
          </a:prstGeom>
          <a:solidFill>
            <a:srgbClr val="99FFCC"/>
          </a:solidFill>
        </p:spPr>
        <p:txBody>
          <a:bodyPr wrap="square" anchor="ctr">
            <a:spAutoFit/>
          </a:bodyPr>
          <a:lstStyle/>
          <a:p>
            <a:pPr algn="ctr"/>
            <a:r>
              <a:rPr lang="en-US" sz="4400" b="1" kern="100" dirty="0" smtClean="0">
                <a:effectLst>
                  <a:outerShdw blurRad="38100" dist="38100" dir="2700000" algn="tl">
                    <a:srgbClr val="000000">
                      <a:alpha val="43137"/>
                    </a:srgbClr>
                  </a:outerShdw>
                </a:effectLst>
                <a:latin typeface="JasmineUPC" pitchFamily="18" charset="-34"/>
                <a:ea typeface="Angsana New"/>
                <a:cs typeface="JasmineUPC" pitchFamily="18" charset="-34"/>
              </a:rPr>
              <a:t>SCHOOL BUS MANAGEMENT</a:t>
            </a:r>
            <a:endParaRPr lang="en-US" sz="4400" b="1" dirty="0" smtClean="0">
              <a:effectLst>
                <a:outerShdw blurRad="38100" dist="38100" dir="2700000" algn="tl">
                  <a:srgbClr val="000000">
                    <a:alpha val="43137"/>
                  </a:srgbClr>
                </a:outerShdw>
              </a:effectLst>
              <a:latin typeface="JasmineUPC" pitchFamily="18" charset="-34"/>
              <a:cs typeface="JasmineUPC" pitchFamily="18" charset="-34"/>
            </a:endParaRPr>
          </a:p>
        </p:txBody>
      </p:sp>
      <p:sp>
        <p:nvSpPr>
          <p:cNvPr id="9" name="Rectangle 8"/>
          <p:cNvSpPr/>
          <p:nvPr/>
        </p:nvSpPr>
        <p:spPr>
          <a:xfrm>
            <a:off x="304800" y="939225"/>
            <a:ext cx="8305800" cy="584775"/>
          </a:xfrm>
          <a:prstGeom prst="rect">
            <a:avLst/>
          </a:prstGeom>
        </p:spPr>
        <p:txBody>
          <a:bodyPr wrap="square">
            <a:spAutoFit/>
          </a:bodyPr>
          <a:lstStyle/>
          <a:p>
            <a:pPr algn="thaiDist" hangingPunct="0"/>
            <a:r>
              <a:rPr lang="en-US" sz="3200" b="1" dirty="0" smtClean="0">
                <a:solidFill>
                  <a:srgbClr val="FF0000"/>
                </a:solidFill>
                <a:effectLst>
                  <a:outerShdw blurRad="38100" dist="38100" dir="2700000" algn="tl">
                    <a:srgbClr val="000000">
                      <a:alpha val="43137"/>
                    </a:srgbClr>
                  </a:outerShdw>
                </a:effectLst>
                <a:latin typeface="JasmineUPC" pitchFamily="18" charset="-34"/>
                <a:cs typeface="JasmineUPC" pitchFamily="18" charset="-34"/>
              </a:rPr>
              <a:t>SCHOOL BUS OPERATION</a:t>
            </a:r>
          </a:p>
        </p:txBody>
      </p:sp>
      <p:pic>
        <p:nvPicPr>
          <p:cNvPr id="2050" name="Picture 2"/>
          <p:cNvPicPr>
            <a:picLocks noChangeAspect="1" noChangeArrowheads="1"/>
          </p:cNvPicPr>
          <p:nvPr/>
        </p:nvPicPr>
        <p:blipFill>
          <a:blip r:embed="rId2" cstate="print"/>
          <a:srcRect/>
          <a:stretch>
            <a:fillRect/>
          </a:stretch>
        </p:blipFill>
        <p:spPr bwMode="auto">
          <a:xfrm>
            <a:off x="304800" y="1828800"/>
            <a:ext cx="4450685" cy="35814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5181600" y="1905000"/>
            <a:ext cx="3422466" cy="3616984"/>
          </a:xfrm>
          <a:prstGeom prst="rect">
            <a:avLst/>
          </a:prstGeom>
          <a:noFill/>
          <a:ln w="9525">
            <a:noFill/>
            <a:miter lim="800000"/>
            <a:headEnd/>
            <a:tailEnd/>
          </a:ln>
        </p:spPr>
      </p:pic>
      <p:sp>
        <p:nvSpPr>
          <p:cNvPr id="4098" name="Rectangle 2"/>
          <p:cNvSpPr>
            <a:spLocks noChangeArrowheads="1"/>
          </p:cNvSpPr>
          <p:nvPr/>
        </p:nvSpPr>
        <p:spPr bwMode="auto">
          <a:xfrm>
            <a:off x="1066800" y="5836623"/>
            <a:ext cx="2362200" cy="338554"/>
          </a:xfrm>
          <a:prstGeom prst="rect">
            <a:avLst/>
          </a:prstGeom>
          <a:solidFill>
            <a:srgbClr val="99FF3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Angsana New" pitchFamily="18" charset="-34"/>
                <a:cs typeface="Times New Roman" pitchFamily="18" charset="0"/>
              </a:rPr>
              <a:t>School A Bus Operations</a:t>
            </a:r>
            <a:endParaRPr kumimoji="0" lang="en-US" sz="24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p:txBody>
      </p:sp>
      <p:sp>
        <p:nvSpPr>
          <p:cNvPr id="8" name="Rectangle 2"/>
          <p:cNvSpPr>
            <a:spLocks noChangeArrowheads="1"/>
          </p:cNvSpPr>
          <p:nvPr/>
        </p:nvSpPr>
        <p:spPr bwMode="auto">
          <a:xfrm>
            <a:off x="5486400" y="5791200"/>
            <a:ext cx="2362200" cy="338554"/>
          </a:xfrm>
          <a:prstGeom prst="rect">
            <a:avLst/>
          </a:prstGeom>
          <a:solidFill>
            <a:srgbClr val="99FF3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Angsana New" pitchFamily="18" charset="-34"/>
                <a:cs typeface="Times New Roman" pitchFamily="18" charset="0"/>
              </a:rPr>
              <a:t>School B Bus Operations</a:t>
            </a:r>
            <a:endParaRPr kumimoji="0" lang="en-US" sz="24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7052"/>
            <a:ext cx="9144000" cy="769441"/>
          </a:xfrm>
          <a:prstGeom prst="rect">
            <a:avLst/>
          </a:prstGeom>
          <a:solidFill>
            <a:srgbClr val="33CCFF"/>
          </a:solidFill>
        </p:spPr>
        <p:txBody>
          <a:bodyPr wrap="square" anchor="ctr">
            <a:spAutoFit/>
          </a:bodyPr>
          <a:lstStyle/>
          <a:p>
            <a:pPr algn="ctr"/>
            <a:r>
              <a:rPr lang="en-US" sz="4400" b="1" kern="100" dirty="0" smtClean="0">
                <a:effectLst>
                  <a:outerShdw blurRad="38100" dist="38100" dir="2700000" algn="tl">
                    <a:srgbClr val="000000">
                      <a:alpha val="43137"/>
                    </a:srgbClr>
                  </a:outerShdw>
                </a:effectLst>
                <a:latin typeface="JasmineUPC" pitchFamily="18" charset="-34"/>
                <a:ea typeface="Angsana New"/>
                <a:cs typeface="JasmineUPC" pitchFamily="18" charset="-34"/>
              </a:rPr>
              <a:t>DATA COLLECTION</a:t>
            </a:r>
            <a:endParaRPr lang="en-US" sz="4400" b="1" dirty="0" smtClean="0">
              <a:effectLst>
                <a:outerShdw blurRad="38100" dist="38100" dir="2700000" algn="tl">
                  <a:srgbClr val="000000">
                    <a:alpha val="43137"/>
                  </a:srgbClr>
                </a:outerShdw>
              </a:effectLst>
              <a:latin typeface="JasmineUPC" pitchFamily="18" charset="-34"/>
              <a:cs typeface="JasmineUPC" pitchFamily="18" charset="-34"/>
            </a:endParaRPr>
          </a:p>
        </p:txBody>
      </p:sp>
      <p:graphicFrame>
        <p:nvGraphicFramePr>
          <p:cNvPr id="6" name="Table 5"/>
          <p:cNvGraphicFramePr>
            <a:graphicFrameLocks noGrp="1"/>
          </p:cNvGraphicFramePr>
          <p:nvPr/>
        </p:nvGraphicFramePr>
        <p:xfrm>
          <a:off x="381001" y="1600200"/>
          <a:ext cx="8534398" cy="3653790"/>
        </p:xfrm>
        <a:graphic>
          <a:graphicData uri="http://schemas.openxmlformats.org/drawingml/2006/table">
            <a:tbl>
              <a:tblPr/>
              <a:tblGrid>
                <a:gridCol w="2436811"/>
                <a:gridCol w="1068388"/>
                <a:gridCol w="1905000"/>
                <a:gridCol w="990600"/>
                <a:gridCol w="1938195"/>
                <a:gridCol w="195404"/>
              </a:tblGrid>
              <a:tr h="438150">
                <a:tc rowSpan="3">
                  <a:txBody>
                    <a:bodyPr/>
                    <a:lstStyle/>
                    <a:p>
                      <a:pPr marL="0" marR="0" algn="ctr" hangingPunct="0">
                        <a:spcBef>
                          <a:spcPts val="0"/>
                        </a:spcBef>
                        <a:spcAft>
                          <a:spcPts val="0"/>
                        </a:spcAft>
                      </a:pPr>
                      <a:r>
                        <a:rPr lang="en-US" sz="3200" b="1" kern="0" dirty="0">
                          <a:effectLst>
                            <a:outerShdw blurRad="38100" dist="38100" dir="2700000" algn="tl">
                              <a:srgbClr val="000000">
                                <a:alpha val="43137"/>
                              </a:srgbClr>
                            </a:outerShdw>
                          </a:effectLst>
                          <a:latin typeface="JasmineUPC" pitchFamily="18" charset="-34"/>
                          <a:ea typeface="Times New Roman"/>
                          <a:cs typeface="JasmineUPC" pitchFamily="18" charset="-34"/>
                        </a:rPr>
                        <a:t>Level</a:t>
                      </a:r>
                      <a:endParaRPr lang="en-US" sz="3200" b="1" kern="100" dirty="0">
                        <a:effectLst>
                          <a:outerShdw blurRad="38100" dist="38100" dir="2700000" algn="tl">
                            <a:srgbClr val="000000">
                              <a:alpha val="43137"/>
                            </a:srgbClr>
                          </a:outerShdw>
                        </a:effectLst>
                        <a:latin typeface="JasmineUPC" pitchFamily="18" charset="-34"/>
                        <a:ea typeface="Angsana New"/>
                        <a:cs typeface="JasmineUPC" pitchFamily="18" charset="-34"/>
                      </a:endParaRPr>
                    </a:p>
                  </a:txBody>
                  <a:tcPr marL="67191" marR="67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gridSpan="2">
                  <a:txBody>
                    <a:bodyPr/>
                    <a:lstStyle/>
                    <a:p>
                      <a:pPr marL="0" marR="0" algn="ctr" hangingPunct="0">
                        <a:spcBef>
                          <a:spcPts val="0"/>
                        </a:spcBef>
                        <a:spcAft>
                          <a:spcPts val="0"/>
                        </a:spcAft>
                      </a:pPr>
                      <a:r>
                        <a:rPr lang="en-US" sz="3200" b="1" kern="0" dirty="0">
                          <a:effectLst>
                            <a:outerShdw blurRad="38100" dist="38100" dir="2700000" algn="tl">
                              <a:srgbClr val="000000">
                                <a:alpha val="43137"/>
                              </a:srgbClr>
                            </a:outerShdw>
                          </a:effectLst>
                          <a:latin typeface="JasmineUPC" pitchFamily="18" charset="-34"/>
                          <a:ea typeface="Times New Roman"/>
                          <a:cs typeface="JasmineUPC" pitchFamily="18" charset="-34"/>
                        </a:rPr>
                        <a:t>School A</a:t>
                      </a:r>
                      <a:endParaRPr lang="en-US" sz="3200" b="1" kern="100" dirty="0">
                        <a:effectLst>
                          <a:outerShdw blurRad="38100" dist="38100" dir="2700000" algn="tl">
                            <a:srgbClr val="000000">
                              <a:alpha val="43137"/>
                            </a:srgbClr>
                          </a:outerShdw>
                        </a:effectLst>
                        <a:latin typeface="JasmineUPC" pitchFamily="18" charset="-34"/>
                        <a:ea typeface="Angsana New"/>
                        <a:cs typeface="JasmineUPC" pitchFamily="18" charset="-34"/>
                      </a:endParaRPr>
                    </a:p>
                  </a:txBody>
                  <a:tcPr marL="67191" marR="67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hMerge="1">
                  <a:txBody>
                    <a:bodyPr/>
                    <a:lstStyle/>
                    <a:p>
                      <a:endParaRPr lang="en-US"/>
                    </a:p>
                  </a:txBody>
                  <a:tcPr/>
                </a:tc>
                <a:tc gridSpan="2">
                  <a:txBody>
                    <a:bodyPr/>
                    <a:lstStyle/>
                    <a:p>
                      <a:pPr marL="0" marR="0" algn="ctr" hangingPunct="0">
                        <a:spcBef>
                          <a:spcPts val="0"/>
                        </a:spcBef>
                        <a:spcAft>
                          <a:spcPts val="0"/>
                        </a:spcAft>
                      </a:pPr>
                      <a:r>
                        <a:rPr lang="en-US" sz="3200" b="1" kern="0" dirty="0">
                          <a:effectLst>
                            <a:outerShdw blurRad="38100" dist="38100" dir="2700000" algn="tl">
                              <a:srgbClr val="000000">
                                <a:alpha val="43137"/>
                              </a:srgbClr>
                            </a:outerShdw>
                          </a:effectLst>
                          <a:latin typeface="JasmineUPC" pitchFamily="18" charset="-34"/>
                          <a:ea typeface="Times New Roman"/>
                          <a:cs typeface="JasmineUPC" pitchFamily="18" charset="-34"/>
                        </a:rPr>
                        <a:t>School B</a:t>
                      </a:r>
                      <a:endParaRPr lang="en-US" sz="3200" b="1" kern="100" dirty="0">
                        <a:effectLst>
                          <a:outerShdw blurRad="38100" dist="38100" dir="2700000" algn="tl">
                            <a:srgbClr val="000000">
                              <a:alpha val="43137"/>
                            </a:srgbClr>
                          </a:outerShdw>
                        </a:effectLst>
                        <a:latin typeface="JasmineUPC" pitchFamily="18" charset="-34"/>
                        <a:ea typeface="Angsana New"/>
                        <a:cs typeface="JasmineUPC" pitchFamily="18" charset="-34"/>
                      </a:endParaRPr>
                    </a:p>
                  </a:txBody>
                  <a:tcPr marL="67191" marR="67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hMerge="1">
                  <a:txBody>
                    <a:bodyPr/>
                    <a:lstStyle/>
                    <a:p>
                      <a:endParaRPr lang="en-US"/>
                    </a:p>
                  </a:txBody>
                  <a:tcPr/>
                </a:tc>
                <a:tc rowSpan="2">
                  <a:txBody>
                    <a:bodyPr/>
                    <a:lstStyle/>
                    <a:p>
                      <a:pPr marL="0" marR="0" algn="thaiDist" hangingPunct="0">
                        <a:spcBef>
                          <a:spcPts val="0"/>
                        </a:spcBef>
                        <a:spcAft>
                          <a:spcPts val="0"/>
                        </a:spcAft>
                      </a:pPr>
                      <a:endParaRPr lang="en-US" sz="2600" kern="100">
                        <a:latin typeface="JasmineUPC" pitchFamily="18" charset="-34"/>
                        <a:ea typeface="Angsana New"/>
                        <a:cs typeface="JasmineUPC" pitchFamily="18" charset="-34"/>
                      </a:endParaRPr>
                    </a:p>
                  </a:txBody>
                  <a:tcPr marL="67191" marR="67191" marT="0" marB="0">
                    <a:lnL w="12700" cap="flat" cmpd="sng" algn="ctr">
                      <a:solidFill>
                        <a:srgbClr val="000000"/>
                      </a:solidFill>
                      <a:prstDash val="solid"/>
                      <a:round/>
                      <a:headEnd type="none" w="med" len="med"/>
                      <a:tailEnd type="none" w="med" len="med"/>
                    </a:lnL>
                    <a:lnR>
                      <a:noFill/>
                    </a:lnR>
                    <a:lnT>
                      <a:noFill/>
                    </a:lnT>
                    <a:lnB>
                      <a:noFill/>
                    </a:lnB>
                  </a:tcPr>
                </a:tc>
              </a:tr>
              <a:tr h="438150">
                <a:tc vMerge="1">
                  <a:txBody>
                    <a:bodyPr/>
                    <a:lstStyle/>
                    <a:p>
                      <a:endParaRPr lang="en-US"/>
                    </a:p>
                  </a:txBody>
                  <a:tcPr/>
                </a:tc>
                <a:tc gridSpan="2">
                  <a:txBody>
                    <a:bodyPr/>
                    <a:lstStyle/>
                    <a:p>
                      <a:pPr marL="0" marR="0" algn="ctr" hangingPunct="0">
                        <a:spcBef>
                          <a:spcPts val="0"/>
                        </a:spcBef>
                        <a:spcAft>
                          <a:spcPts val="0"/>
                        </a:spcAft>
                      </a:pPr>
                      <a:r>
                        <a:rPr lang="en-US" sz="3200" b="1" kern="0">
                          <a:effectLst>
                            <a:outerShdw blurRad="38100" dist="38100" dir="2700000" algn="tl">
                              <a:srgbClr val="000000">
                                <a:alpha val="43137"/>
                              </a:srgbClr>
                            </a:outerShdw>
                          </a:effectLst>
                          <a:latin typeface="JasmineUPC" pitchFamily="18" charset="-34"/>
                          <a:ea typeface="Times New Roman"/>
                          <a:cs typeface="JasmineUPC" pitchFamily="18" charset="-34"/>
                        </a:rPr>
                        <a:t>Questionnaires</a:t>
                      </a:r>
                      <a:endParaRPr lang="en-US" sz="3200" b="1" kern="100">
                        <a:effectLst>
                          <a:outerShdw blurRad="38100" dist="38100" dir="2700000" algn="tl">
                            <a:srgbClr val="000000">
                              <a:alpha val="43137"/>
                            </a:srgbClr>
                          </a:outerShdw>
                        </a:effectLst>
                        <a:latin typeface="JasmineUPC" pitchFamily="18" charset="-34"/>
                        <a:ea typeface="Angsana New"/>
                        <a:cs typeface="JasmineUPC" pitchFamily="18" charset="-34"/>
                      </a:endParaRPr>
                    </a:p>
                  </a:txBody>
                  <a:tcPr marL="67191" marR="67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hMerge="1">
                  <a:txBody>
                    <a:bodyPr/>
                    <a:lstStyle/>
                    <a:p>
                      <a:endParaRPr lang="en-US"/>
                    </a:p>
                  </a:txBody>
                  <a:tcPr/>
                </a:tc>
                <a:tc gridSpan="2">
                  <a:txBody>
                    <a:bodyPr/>
                    <a:lstStyle/>
                    <a:p>
                      <a:pPr marL="0" marR="0" algn="ctr" hangingPunct="0">
                        <a:spcBef>
                          <a:spcPts val="0"/>
                        </a:spcBef>
                        <a:spcAft>
                          <a:spcPts val="0"/>
                        </a:spcAft>
                      </a:pPr>
                      <a:r>
                        <a:rPr lang="en-US" sz="3200" b="1" kern="0" dirty="0">
                          <a:effectLst>
                            <a:outerShdw blurRad="38100" dist="38100" dir="2700000" algn="tl">
                              <a:srgbClr val="000000">
                                <a:alpha val="43137"/>
                              </a:srgbClr>
                            </a:outerShdw>
                          </a:effectLst>
                          <a:latin typeface="JasmineUPC" pitchFamily="18" charset="-34"/>
                          <a:ea typeface="Times New Roman"/>
                          <a:cs typeface="JasmineUPC" pitchFamily="18" charset="-34"/>
                        </a:rPr>
                        <a:t>Questionnaires</a:t>
                      </a:r>
                      <a:endParaRPr lang="en-US" sz="3200" b="1" kern="100" dirty="0">
                        <a:effectLst>
                          <a:outerShdw blurRad="38100" dist="38100" dir="2700000" algn="tl">
                            <a:srgbClr val="000000">
                              <a:alpha val="43137"/>
                            </a:srgbClr>
                          </a:outerShdw>
                        </a:effectLst>
                        <a:latin typeface="JasmineUPC" pitchFamily="18" charset="-34"/>
                        <a:ea typeface="Angsana New"/>
                        <a:cs typeface="JasmineUPC" pitchFamily="18" charset="-34"/>
                      </a:endParaRPr>
                    </a:p>
                  </a:txBody>
                  <a:tcPr marL="67191" marR="67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hMerge="1">
                  <a:txBody>
                    <a:bodyPr/>
                    <a:lstStyle/>
                    <a:p>
                      <a:endParaRPr lang="en-US"/>
                    </a:p>
                  </a:txBody>
                  <a:tcPr/>
                </a:tc>
                <a:tc vMerge="1">
                  <a:txBody>
                    <a:bodyPr/>
                    <a:lstStyle/>
                    <a:p>
                      <a:endParaRPr lang="en-US"/>
                    </a:p>
                  </a:txBody>
                  <a:tcPr/>
                </a:tc>
              </a:tr>
              <a:tr h="438150">
                <a:tc vMerge="1">
                  <a:txBody>
                    <a:bodyPr/>
                    <a:lstStyle/>
                    <a:p>
                      <a:endParaRPr lang="en-US"/>
                    </a:p>
                  </a:txBody>
                  <a:tcPr/>
                </a:tc>
                <a:tc>
                  <a:txBody>
                    <a:bodyPr/>
                    <a:lstStyle/>
                    <a:p>
                      <a:pPr marL="0" marR="0" algn="ctr" hangingPunct="0">
                        <a:spcBef>
                          <a:spcPts val="0"/>
                        </a:spcBef>
                        <a:spcAft>
                          <a:spcPts val="0"/>
                        </a:spcAft>
                      </a:pPr>
                      <a:r>
                        <a:rPr lang="en-US" sz="3200" b="1" kern="0">
                          <a:effectLst>
                            <a:outerShdw blurRad="38100" dist="38100" dir="2700000" algn="tl">
                              <a:srgbClr val="000000">
                                <a:alpha val="43137"/>
                              </a:srgbClr>
                            </a:outerShdw>
                          </a:effectLst>
                          <a:latin typeface="JasmineUPC" pitchFamily="18" charset="-34"/>
                          <a:ea typeface="Times New Roman"/>
                          <a:cs typeface="JasmineUPC" pitchFamily="18" charset="-34"/>
                        </a:rPr>
                        <a:t>Sent</a:t>
                      </a:r>
                      <a:endParaRPr lang="en-US" sz="3200" b="1" kern="100">
                        <a:effectLst>
                          <a:outerShdw blurRad="38100" dist="38100" dir="2700000" algn="tl">
                            <a:srgbClr val="000000">
                              <a:alpha val="43137"/>
                            </a:srgbClr>
                          </a:outerShdw>
                        </a:effectLst>
                        <a:latin typeface="JasmineUPC" pitchFamily="18" charset="-34"/>
                        <a:ea typeface="Angsana New"/>
                        <a:cs typeface="JasmineUPC" pitchFamily="18" charset="-34"/>
                      </a:endParaRPr>
                    </a:p>
                  </a:txBody>
                  <a:tcPr marL="67191" marR="67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algn="ctr" hangingPunct="0">
                        <a:spcBef>
                          <a:spcPts val="0"/>
                        </a:spcBef>
                        <a:spcAft>
                          <a:spcPts val="0"/>
                        </a:spcAft>
                      </a:pPr>
                      <a:r>
                        <a:rPr lang="en-US" sz="3200" b="1" kern="0">
                          <a:effectLst>
                            <a:outerShdw blurRad="38100" dist="38100" dir="2700000" algn="tl">
                              <a:srgbClr val="000000">
                                <a:alpha val="43137"/>
                              </a:srgbClr>
                            </a:outerShdw>
                          </a:effectLst>
                          <a:latin typeface="JasmineUPC" pitchFamily="18" charset="-34"/>
                          <a:ea typeface="Times New Roman"/>
                          <a:cs typeface="JasmineUPC" pitchFamily="18" charset="-34"/>
                        </a:rPr>
                        <a:t>Received</a:t>
                      </a:r>
                      <a:endParaRPr lang="en-US" sz="3200" b="1" kern="100">
                        <a:effectLst>
                          <a:outerShdw blurRad="38100" dist="38100" dir="2700000" algn="tl">
                            <a:srgbClr val="000000">
                              <a:alpha val="43137"/>
                            </a:srgbClr>
                          </a:outerShdw>
                        </a:effectLst>
                        <a:latin typeface="JasmineUPC" pitchFamily="18" charset="-34"/>
                        <a:ea typeface="Angsana New"/>
                        <a:cs typeface="JasmineUPC" pitchFamily="18" charset="-34"/>
                      </a:endParaRPr>
                    </a:p>
                  </a:txBody>
                  <a:tcPr marL="67191" marR="67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algn="ctr" hangingPunct="0">
                        <a:spcBef>
                          <a:spcPts val="0"/>
                        </a:spcBef>
                        <a:spcAft>
                          <a:spcPts val="0"/>
                        </a:spcAft>
                      </a:pPr>
                      <a:r>
                        <a:rPr lang="en-US" sz="3200" b="1" kern="0">
                          <a:effectLst>
                            <a:outerShdw blurRad="38100" dist="38100" dir="2700000" algn="tl">
                              <a:srgbClr val="000000">
                                <a:alpha val="43137"/>
                              </a:srgbClr>
                            </a:outerShdw>
                          </a:effectLst>
                          <a:latin typeface="JasmineUPC" pitchFamily="18" charset="-34"/>
                          <a:ea typeface="Times New Roman"/>
                          <a:cs typeface="JasmineUPC" pitchFamily="18" charset="-34"/>
                        </a:rPr>
                        <a:t>Sent</a:t>
                      </a:r>
                      <a:endParaRPr lang="en-US" sz="3200" b="1" kern="100">
                        <a:effectLst>
                          <a:outerShdw blurRad="38100" dist="38100" dir="2700000" algn="tl">
                            <a:srgbClr val="000000">
                              <a:alpha val="43137"/>
                            </a:srgbClr>
                          </a:outerShdw>
                        </a:effectLst>
                        <a:latin typeface="JasmineUPC" pitchFamily="18" charset="-34"/>
                        <a:ea typeface="Angsana New"/>
                        <a:cs typeface="JasmineUPC" pitchFamily="18" charset="-34"/>
                      </a:endParaRPr>
                    </a:p>
                  </a:txBody>
                  <a:tcPr marL="67191" marR="67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algn="ctr" hangingPunct="0">
                        <a:spcBef>
                          <a:spcPts val="0"/>
                        </a:spcBef>
                        <a:spcAft>
                          <a:spcPts val="0"/>
                        </a:spcAft>
                      </a:pPr>
                      <a:r>
                        <a:rPr lang="en-US" sz="3200" b="1" kern="0" dirty="0">
                          <a:effectLst>
                            <a:outerShdw blurRad="38100" dist="38100" dir="2700000" algn="tl">
                              <a:srgbClr val="000000">
                                <a:alpha val="43137"/>
                              </a:srgbClr>
                            </a:outerShdw>
                          </a:effectLst>
                          <a:latin typeface="JasmineUPC" pitchFamily="18" charset="-34"/>
                          <a:ea typeface="Times New Roman"/>
                          <a:cs typeface="JasmineUPC" pitchFamily="18" charset="-34"/>
                        </a:rPr>
                        <a:t>Received</a:t>
                      </a:r>
                      <a:endParaRPr lang="en-US" sz="3200" b="1" kern="100" dirty="0">
                        <a:effectLst>
                          <a:outerShdw blurRad="38100" dist="38100" dir="2700000" algn="tl">
                            <a:srgbClr val="000000">
                              <a:alpha val="43137"/>
                            </a:srgbClr>
                          </a:outerShdw>
                        </a:effectLst>
                        <a:latin typeface="JasmineUPC" pitchFamily="18" charset="-34"/>
                        <a:ea typeface="Angsana New"/>
                        <a:cs typeface="JasmineUPC" pitchFamily="18" charset="-34"/>
                      </a:endParaRPr>
                    </a:p>
                  </a:txBody>
                  <a:tcPr marL="67191" marR="67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algn="just" hangingPunct="0">
                        <a:spcBef>
                          <a:spcPts val="0"/>
                        </a:spcBef>
                        <a:spcAft>
                          <a:spcPts val="0"/>
                        </a:spcAft>
                      </a:pPr>
                      <a:r>
                        <a:rPr lang="en-US" sz="2600" kern="100">
                          <a:latin typeface="JasmineUPC" pitchFamily="18" charset="-34"/>
                          <a:ea typeface="Angsana New"/>
                          <a:cs typeface="JasmineUPC" pitchFamily="18" charset="-34"/>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438150">
                <a:tc>
                  <a:txBody>
                    <a:bodyPr/>
                    <a:lstStyle/>
                    <a:p>
                      <a:pPr marL="0" marR="0" algn="just" hangingPunct="0">
                        <a:spcBef>
                          <a:spcPts val="0"/>
                        </a:spcBef>
                        <a:spcAft>
                          <a:spcPts val="0"/>
                        </a:spcAft>
                      </a:pPr>
                      <a:r>
                        <a:rPr lang="en-US" sz="2600" kern="0">
                          <a:latin typeface="JasmineUPC" pitchFamily="18" charset="-34"/>
                          <a:ea typeface="Times New Roman"/>
                          <a:cs typeface="JasmineUPC" pitchFamily="18" charset="-34"/>
                        </a:rPr>
                        <a:t>Kindergarten</a:t>
                      </a:r>
                      <a:endParaRPr lang="en-US" sz="2600" kern="100">
                        <a:latin typeface="JasmineUPC" pitchFamily="18" charset="-34"/>
                        <a:ea typeface="Angsana New"/>
                        <a:cs typeface="JasmineUPC" pitchFamily="18" charset="-34"/>
                      </a:endParaRPr>
                    </a:p>
                  </a:txBody>
                  <a:tcPr marL="67191" marR="67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n-US" sz="2600" kern="0">
                          <a:latin typeface="JasmineUPC" pitchFamily="18" charset="-34"/>
                          <a:ea typeface="Times New Roman"/>
                          <a:cs typeface="JasmineUPC" pitchFamily="18" charset="-34"/>
                        </a:rPr>
                        <a:t>494</a:t>
                      </a:r>
                      <a:endParaRPr lang="en-US" sz="2600" kern="100">
                        <a:latin typeface="JasmineUPC" pitchFamily="18" charset="-34"/>
                        <a:ea typeface="Angsana New"/>
                        <a:cs typeface="JasmineUPC" pitchFamily="18" charset="-34"/>
                      </a:endParaRPr>
                    </a:p>
                  </a:txBody>
                  <a:tcPr marL="67191" marR="67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n-US" sz="2600" kern="0">
                          <a:latin typeface="JasmineUPC" pitchFamily="18" charset="-34"/>
                          <a:ea typeface="Times New Roman"/>
                          <a:cs typeface="JasmineUPC" pitchFamily="18" charset="-34"/>
                        </a:rPr>
                        <a:t>389</a:t>
                      </a:r>
                      <a:endParaRPr lang="en-US" sz="2600" kern="100">
                        <a:latin typeface="JasmineUPC" pitchFamily="18" charset="-34"/>
                        <a:ea typeface="Angsana New"/>
                        <a:cs typeface="JasmineUPC" pitchFamily="18" charset="-34"/>
                      </a:endParaRPr>
                    </a:p>
                  </a:txBody>
                  <a:tcPr marL="67191" marR="67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n-US" sz="2600" kern="0">
                          <a:latin typeface="JasmineUPC" pitchFamily="18" charset="-34"/>
                          <a:ea typeface="Times New Roman"/>
                          <a:cs typeface="JasmineUPC" pitchFamily="18" charset="-34"/>
                        </a:rPr>
                        <a:t>279</a:t>
                      </a:r>
                      <a:endParaRPr lang="en-US" sz="2600" kern="100">
                        <a:latin typeface="JasmineUPC" pitchFamily="18" charset="-34"/>
                        <a:ea typeface="Angsana New"/>
                        <a:cs typeface="JasmineUPC" pitchFamily="18" charset="-34"/>
                      </a:endParaRPr>
                    </a:p>
                  </a:txBody>
                  <a:tcPr marL="67191" marR="67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n-US" sz="2600" kern="0">
                          <a:latin typeface="JasmineUPC" pitchFamily="18" charset="-34"/>
                          <a:ea typeface="Times New Roman"/>
                          <a:cs typeface="JasmineUPC" pitchFamily="18" charset="-34"/>
                        </a:rPr>
                        <a:t>195</a:t>
                      </a:r>
                      <a:endParaRPr lang="en-US" sz="2600" kern="100">
                        <a:latin typeface="JasmineUPC" pitchFamily="18" charset="-34"/>
                        <a:ea typeface="Angsana New"/>
                        <a:cs typeface="JasmineUPC" pitchFamily="18" charset="-34"/>
                      </a:endParaRPr>
                    </a:p>
                  </a:txBody>
                  <a:tcPr marL="67191" marR="67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hangingPunct="0">
                        <a:spcBef>
                          <a:spcPts val="0"/>
                        </a:spcBef>
                        <a:spcAft>
                          <a:spcPts val="0"/>
                        </a:spcAft>
                      </a:pPr>
                      <a:r>
                        <a:rPr lang="en-US" sz="2600" kern="100" dirty="0">
                          <a:latin typeface="JasmineUPC" pitchFamily="18" charset="-34"/>
                          <a:ea typeface="Angsana New"/>
                          <a:cs typeface="JasmineUPC" pitchFamily="18" charset="-34"/>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438150">
                <a:tc>
                  <a:txBody>
                    <a:bodyPr/>
                    <a:lstStyle/>
                    <a:p>
                      <a:pPr marL="0" marR="0" algn="just" hangingPunct="0">
                        <a:spcBef>
                          <a:spcPts val="0"/>
                        </a:spcBef>
                        <a:spcAft>
                          <a:spcPts val="0"/>
                        </a:spcAft>
                      </a:pPr>
                      <a:r>
                        <a:rPr lang="en-US" sz="2600" kern="0">
                          <a:latin typeface="JasmineUPC" pitchFamily="18" charset="-34"/>
                          <a:ea typeface="Times New Roman"/>
                          <a:cs typeface="JasmineUPC" pitchFamily="18" charset="-34"/>
                        </a:rPr>
                        <a:t>Primary school</a:t>
                      </a:r>
                      <a:endParaRPr lang="en-US" sz="2600" kern="100">
                        <a:latin typeface="JasmineUPC" pitchFamily="18" charset="-34"/>
                        <a:ea typeface="Angsana New"/>
                        <a:cs typeface="JasmineUPC" pitchFamily="18" charset="-34"/>
                      </a:endParaRPr>
                    </a:p>
                  </a:txBody>
                  <a:tcPr marL="67191" marR="67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n-US" sz="2600" kern="0">
                          <a:latin typeface="JasmineUPC" pitchFamily="18" charset="-34"/>
                          <a:ea typeface="Times New Roman"/>
                          <a:cs typeface="JasmineUPC" pitchFamily="18" charset="-34"/>
                        </a:rPr>
                        <a:t>89</a:t>
                      </a:r>
                      <a:endParaRPr lang="en-US" sz="2600" kern="100">
                        <a:latin typeface="JasmineUPC" pitchFamily="18" charset="-34"/>
                        <a:ea typeface="Angsana New"/>
                        <a:cs typeface="JasmineUPC" pitchFamily="18" charset="-34"/>
                      </a:endParaRPr>
                    </a:p>
                  </a:txBody>
                  <a:tcPr marL="67191" marR="67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n-US" sz="2600" kern="0">
                          <a:latin typeface="JasmineUPC" pitchFamily="18" charset="-34"/>
                          <a:ea typeface="Times New Roman"/>
                          <a:cs typeface="JasmineUPC" pitchFamily="18" charset="-34"/>
                        </a:rPr>
                        <a:t>71</a:t>
                      </a:r>
                      <a:endParaRPr lang="en-US" sz="2600" kern="100">
                        <a:latin typeface="JasmineUPC" pitchFamily="18" charset="-34"/>
                        <a:ea typeface="Angsana New"/>
                        <a:cs typeface="JasmineUPC" pitchFamily="18" charset="-34"/>
                      </a:endParaRPr>
                    </a:p>
                  </a:txBody>
                  <a:tcPr marL="67191" marR="67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n-US" sz="2600" kern="0">
                          <a:latin typeface="JasmineUPC" pitchFamily="18" charset="-34"/>
                          <a:ea typeface="Times New Roman"/>
                          <a:cs typeface="JasmineUPC" pitchFamily="18" charset="-34"/>
                        </a:rPr>
                        <a:t>320</a:t>
                      </a:r>
                      <a:endParaRPr lang="en-US" sz="2600" kern="100">
                        <a:latin typeface="JasmineUPC" pitchFamily="18" charset="-34"/>
                        <a:ea typeface="Angsana New"/>
                        <a:cs typeface="JasmineUPC" pitchFamily="18" charset="-34"/>
                      </a:endParaRPr>
                    </a:p>
                  </a:txBody>
                  <a:tcPr marL="67191" marR="67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n-US" sz="2600" kern="0">
                          <a:latin typeface="JasmineUPC" pitchFamily="18" charset="-34"/>
                          <a:ea typeface="Times New Roman"/>
                          <a:cs typeface="JasmineUPC" pitchFamily="18" charset="-34"/>
                        </a:rPr>
                        <a:t>219</a:t>
                      </a:r>
                      <a:endParaRPr lang="en-US" sz="2600" kern="100">
                        <a:latin typeface="JasmineUPC" pitchFamily="18" charset="-34"/>
                        <a:ea typeface="Angsana New"/>
                        <a:cs typeface="JasmineUPC" pitchFamily="18" charset="-34"/>
                      </a:endParaRPr>
                    </a:p>
                  </a:txBody>
                  <a:tcPr marL="67191" marR="67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hangingPunct="0">
                        <a:spcBef>
                          <a:spcPts val="0"/>
                        </a:spcBef>
                        <a:spcAft>
                          <a:spcPts val="0"/>
                        </a:spcAft>
                      </a:pPr>
                      <a:r>
                        <a:rPr lang="en-US" sz="2600" kern="100" dirty="0">
                          <a:latin typeface="JasmineUPC" pitchFamily="18" charset="-34"/>
                          <a:ea typeface="Angsana New"/>
                          <a:cs typeface="JasmineUPC" pitchFamily="18" charset="-34"/>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438150">
                <a:tc>
                  <a:txBody>
                    <a:bodyPr/>
                    <a:lstStyle/>
                    <a:p>
                      <a:pPr marL="0" marR="0" algn="just" hangingPunct="0">
                        <a:spcBef>
                          <a:spcPts val="0"/>
                        </a:spcBef>
                        <a:spcAft>
                          <a:spcPts val="0"/>
                        </a:spcAft>
                      </a:pPr>
                      <a:r>
                        <a:rPr lang="en-US" sz="2600" kern="0">
                          <a:latin typeface="JasmineUPC" pitchFamily="18" charset="-34"/>
                          <a:ea typeface="Times New Roman"/>
                          <a:cs typeface="JasmineUPC" pitchFamily="18" charset="-34"/>
                        </a:rPr>
                        <a:t>Secondary school</a:t>
                      </a:r>
                      <a:endParaRPr lang="en-US" sz="2600" kern="100">
                        <a:latin typeface="JasmineUPC" pitchFamily="18" charset="-34"/>
                        <a:ea typeface="Angsana New"/>
                        <a:cs typeface="JasmineUPC" pitchFamily="18" charset="-34"/>
                      </a:endParaRPr>
                    </a:p>
                  </a:txBody>
                  <a:tcPr marL="67191" marR="67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n-US" sz="2600" kern="0">
                          <a:latin typeface="JasmineUPC" pitchFamily="18" charset="-34"/>
                          <a:ea typeface="Times New Roman"/>
                          <a:cs typeface="JasmineUPC" pitchFamily="18" charset="-34"/>
                        </a:rPr>
                        <a:t>-</a:t>
                      </a:r>
                      <a:endParaRPr lang="en-US" sz="2600" kern="100">
                        <a:latin typeface="JasmineUPC" pitchFamily="18" charset="-34"/>
                        <a:ea typeface="Angsana New"/>
                        <a:cs typeface="JasmineUPC" pitchFamily="18" charset="-34"/>
                      </a:endParaRPr>
                    </a:p>
                  </a:txBody>
                  <a:tcPr marL="67191" marR="67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n-US" sz="2600" kern="0">
                          <a:latin typeface="JasmineUPC" pitchFamily="18" charset="-34"/>
                          <a:ea typeface="Times New Roman"/>
                          <a:cs typeface="JasmineUPC" pitchFamily="18" charset="-34"/>
                        </a:rPr>
                        <a:t>-</a:t>
                      </a:r>
                      <a:endParaRPr lang="en-US" sz="2600" kern="100">
                        <a:latin typeface="JasmineUPC" pitchFamily="18" charset="-34"/>
                        <a:ea typeface="Angsana New"/>
                        <a:cs typeface="JasmineUPC" pitchFamily="18" charset="-34"/>
                      </a:endParaRPr>
                    </a:p>
                  </a:txBody>
                  <a:tcPr marL="67191" marR="67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n-US" sz="2600" kern="0">
                          <a:latin typeface="JasmineUPC" pitchFamily="18" charset="-34"/>
                          <a:ea typeface="Times New Roman"/>
                          <a:cs typeface="JasmineUPC" pitchFamily="18" charset="-34"/>
                        </a:rPr>
                        <a:t>226</a:t>
                      </a:r>
                      <a:endParaRPr lang="en-US" sz="2600" kern="100">
                        <a:latin typeface="JasmineUPC" pitchFamily="18" charset="-34"/>
                        <a:ea typeface="Angsana New"/>
                        <a:cs typeface="JasmineUPC" pitchFamily="18" charset="-34"/>
                      </a:endParaRPr>
                    </a:p>
                  </a:txBody>
                  <a:tcPr marL="67191" marR="67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n-US" sz="2600" kern="0">
                          <a:latin typeface="JasmineUPC" pitchFamily="18" charset="-34"/>
                          <a:ea typeface="Times New Roman"/>
                          <a:cs typeface="JasmineUPC" pitchFamily="18" charset="-34"/>
                        </a:rPr>
                        <a:t>36</a:t>
                      </a:r>
                      <a:endParaRPr lang="en-US" sz="2600" kern="100">
                        <a:latin typeface="JasmineUPC" pitchFamily="18" charset="-34"/>
                        <a:ea typeface="Angsana New"/>
                        <a:cs typeface="JasmineUPC" pitchFamily="18" charset="-34"/>
                      </a:endParaRPr>
                    </a:p>
                  </a:txBody>
                  <a:tcPr marL="67191" marR="67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hangingPunct="0">
                        <a:spcBef>
                          <a:spcPts val="0"/>
                        </a:spcBef>
                        <a:spcAft>
                          <a:spcPts val="0"/>
                        </a:spcAft>
                      </a:pPr>
                      <a:r>
                        <a:rPr lang="en-US" sz="2600" kern="100">
                          <a:latin typeface="JasmineUPC" pitchFamily="18" charset="-34"/>
                          <a:ea typeface="Angsana New"/>
                          <a:cs typeface="JasmineUPC" pitchFamily="18" charset="-34"/>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876300">
                <a:tc>
                  <a:txBody>
                    <a:bodyPr/>
                    <a:lstStyle/>
                    <a:p>
                      <a:pPr marL="0" marR="0" algn="just" hangingPunct="0">
                        <a:spcBef>
                          <a:spcPts val="0"/>
                        </a:spcBef>
                        <a:spcAft>
                          <a:spcPts val="0"/>
                        </a:spcAft>
                      </a:pPr>
                      <a:r>
                        <a:rPr lang="en-US" sz="2600" kern="0">
                          <a:latin typeface="JasmineUPC" pitchFamily="18" charset="-34"/>
                          <a:ea typeface="Times New Roman"/>
                          <a:cs typeface="JasmineUPC" pitchFamily="18" charset="-34"/>
                        </a:rPr>
                        <a:t>TOTAL</a:t>
                      </a:r>
                      <a:endParaRPr lang="en-US" sz="2600" kern="100">
                        <a:latin typeface="JasmineUPC" pitchFamily="18" charset="-34"/>
                        <a:ea typeface="Angsana New"/>
                        <a:cs typeface="JasmineUPC" pitchFamily="18" charset="-34"/>
                      </a:endParaRPr>
                    </a:p>
                  </a:txBody>
                  <a:tcPr marL="67191" marR="67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n-US" sz="2600" kern="0">
                          <a:latin typeface="JasmineUPC" pitchFamily="18" charset="-34"/>
                          <a:ea typeface="Times New Roman"/>
                          <a:cs typeface="JasmineUPC" pitchFamily="18" charset="-34"/>
                        </a:rPr>
                        <a:t>583</a:t>
                      </a:r>
                      <a:endParaRPr lang="en-US" sz="2600" kern="100">
                        <a:latin typeface="JasmineUPC" pitchFamily="18" charset="-34"/>
                        <a:ea typeface="Angsana New"/>
                        <a:cs typeface="JasmineUPC" pitchFamily="18" charset="-34"/>
                      </a:endParaRPr>
                    </a:p>
                  </a:txBody>
                  <a:tcPr marL="67191" marR="67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n-US" sz="2600" kern="0" dirty="0" smtClean="0">
                          <a:latin typeface="JasmineUPC" pitchFamily="18" charset="-34"/>
                          <a:ea typeface="Times New Roman"/>
                          <a:cs typeface="JasmineUPC" pitchFamily="18" charset="-34"/>
                        </a:rPr>
                        <a:t>460 (</a:t>
                      </a:r>
                      <a:r>
                        <a:rPr lang="en-US" sz="2600" dirty="0" smtClean="0">
                          <a:latin typeface="JasmineUPC" pitchFamily="18" charset="-34"/>
                          <a:cs typeface="JasmineUPC" pitchFamily="18" charset="-34"/>
                        </a:rPr>
                        <a:t>78.90%. </a:t>
                      </a:r>
                      <a:r>
                        <a:rPr lang="en-US" sz="2600" kern="0" dirty="0" smtClean="0">
                          <a:latin typeface="JasmineUPC" pitchFamily="18" charset="-34"/>
                          <a:ea typeface="Times New Roman"/>
                          <a:cs typeface="JasmineUPC" pitchFamily="18" charset="-34"/>
                        </a:rPr>
                        <a:t>)</a:t>
                      </a:r>
                      <a:endParaRPr lang="en-US" sz="2600" kern="100" dirty="0">
                        <a:latin typeface="JasmineUPC" pitchFamily="18" charset="-34"/>
                        <a:ea typeface="Angsana New"/>
                        <a:cs typeface="JasmineUPC" pitchFamily="18" charset="-34"/>
                      </a:endParaRPr>
                    </a:p>
                  </a:txBody>
                  <a:tcPr marL="67191" marR="67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n-US" sz="2600" kern="0" dirty="0">
                          <a:latin typeface="JasmineUPC" pitchFamily="18" charset="-34"/>
                          <a:ea typeface="Times New Roman"/>
                          <a:cs typeface="JasmineUPC" pitchFamily="18" charset="-34"/>
                        </a:rPr>
                        <a:t>825</a:t>
                      </a:r>
                      <a:endParaRPr lang="en-US" sz="2600" kern="100" dirty="0">
                        <a:latin typeface="JasmineUPC" pitchFamily="18" charset="-34"/>
                        <a:ea typeface="Angsana New"/>
                        <a:cs typeface="JasmineUPC" pitchFamily="18" charset="-34"/>
                      </a:endParaRPr>
                    </a:p>
                  </a:txBody>
                  <a:tcPr marL="67191" marR="67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n-US" sz="2600" kern="0" dirty="0" smtClean="0">
                          <a:latin typeface="JasmineUPC" pitchFamily="18" charset="-34"/>
                          <a:ea typeface="Times New Roman"/>
                          <a:cs typeface="JasmineUPC" pitchFamily="18" charset="-34"/>
                        </a:rPr>
                        <a:t>450</a:t>
                      </a:r>
                      <a:r>
                        <a:rPr lang="en-US" sz="2600" kern="0" baseline="0" dirty="0" smtClean="0">
                          <a:latin typeface="JasmineUPC" pitchFamily="18" charset="-34"/>
                          <a:ea typeface="Times New Roman"/>
                          <a:cs typeface="JasmineUPC" pitchFamily="18" charset="-34"/>
                        </a:rPr>
                        <a:t> </a:t>
                      </a:r>
                      <a:r>
                        <a:rPr lang="en-US" sz="2600" dirty="0" smtClean="0">
                          <a:latin typeface="JasmineUPC" pitchFamily="18" charset="-34"/>
                          <a:cs typeface="JasmineUPC" pitchFamily="18" charset="-34"/>
                        </a:rPr>
                        <a:t>(54.54%)</a:t>
                      </a:r>
                      <a:endParaRPr lang="en-US" sz="2600" kern="100" dirty="0">
                        <a:latin typeface="JasmineUPC" pitchFamily="18" charset="-34"/>
                        <a:ea typeface="Angsana New"/>
                        <a:cs typeface="JasmineUPC" pitchFamily="18" charset="-34"/>
                      </a:endParaRPr>
                    </a:p>
                  </a:txBody>
                  <a:tcPr marL="67191" marR="67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hangingPunct="0">
                        <a:spcBef>
                          <a:spcPts val="0"/>
                        </a:spcBef>
                        <a:spcAft>
                          <a:spcPts val="0"/>
                        </a:spcAft>
                      </a:pPr>
                      <a:r>
                        <a:rPr lang="en-US" sz="2600" kern="100" dirty="0">
                          <a:latin typeface="JasmineUPC" pitchFamily="18" charset="-34"/>
                          <a:ea typeface="Angsana New"/>
                          <a:cs typeface="JasmineUPC" pitchFamily="18" charset="-34"/>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7053"/>
            <a:ext cx="9144000" cy="769441"/>
          </a:xfrm>
          <a:prstGeom prst="rect">
            <a:avLst/>
          </a:prstGeom>
          <a:solidFill>
            <a:srgbClr val="33CCFF"/>
          </a:solidFill>
        </p:spPr>
        <p:txBody>
          <a:bodyPr wrap="square" anchor="ctr">
            <a:spAutoFit/>
          </a:bodyPr>
          <a:lstStyle/>
          <a:p>
            <a:pPr algn="ctr"/>
            <a:r>
              <a:rPr lang="en-US" sz="4400" b="1" dirty="0" smtClean="0">
                <a:latin typeface="JasmineUPC" pitchFamily="18" charset="-34"/>
                <a:cs typeface="JasmineUPC" pitchFamily="18" charset="-34"/>
              </a:rPr>
              <a:t>TRAVEL BEHAVIOR</a:t>
            </a:r>
            <a:endParaRPr lang="en-US" sz="4400" b="1" dirty="0" smtClean="0">
              <a:effectLst>
                <a:outerShdw blurRad="38100" dist="38100" dir="2700000" algn="tl">
                  <a:srgbClr val="000000">
                    <a:alpha val="43137"/>
                  </a:srgbClr>
                </a:outerShdw>
              </a:effectLst>
              <a:latin typeface="JasmineUPC" pitchFamily="18" charset="-34"/>
              <a:cs typeface="JasmineUPC" pitchFamily="18" charset="-34"/>
            </a:endParaRPr>
          </a:p>
        </p:txBody>
      </p:sp>
      <p:sp>
        <p:nvSpPr>
          <p:cNvPr id="10" name="Rectangle 9"/>
          <p:cNvSpPr/>
          <p:nvPr/>
        </p:nvSpPr>
        <p:spPr>
          <a:xfrm>
            <a:off x="304800" y="1295400"/>
            <a:ext cx="4419600" cy="1631216"/>
          </a:xfrm>
          <a:prstGeom prst="rect">
            <a:avLst/>
          </a:prstGeom>
          <a:solidFill>
            <a:srgbClr val="FFFF99"/>
          </a:solidFill>
        </p:spPr>
        <p:txBody>
          <a:bodyPr wrap="square">
            <a:spAutoFit/>
          </a:bodyPr>
          <a:lstStyle/>
          <a:p>
            <a:pPr algn="thaiDist"/>
            <a:r>
              <a:rPr lang="en-US" sz="2500" dirty="0" smtClean="0">
                <a:latin typeface="JasmineUPC" pitchFamily="18" charset="-34"/>
                <a:cs typeface="JasmineUPC" pitchFamily="18" charset="-34"/>
              </a:rPr>
              <a:t>Approximately </a:t>
            </a:r>
            <a:r>
              <a:rPr lang="en-US" sz="2500" b="1" dirty="0" smtClean="0">
                <a:latin typeface="JasmineUPC" pitchFamily="18" charset="-34"/>
                <a:cs typeface="JasmineUPC" pitchFamily="18" charset="-34"/>
              </a:rPr>
              <a:t>75.76% </a:t>
            </a:r>
            <a:r>
              <a:rPr lang="en-US" sz="2500" dirty="0" smtClean="0">
                <a:latin typeface="JasmineUPC" pitchFamily="18" charset="-34"/>
                <a:cs typeface="JasmineUPC" pitchFamily="18" charset="-34"/>
              </a:rPr>
              <a:t>of the </a:t>
            </a:r>
            <a:r>
              <a:rPr lang="en-US" sz="2500" b="1" dirty="0" smtClean="0">
                <a:solidFill>
                  <a:srgbClr val="FF0000"/>
                </a:solidFill>
                <a:latin typeface="JasmineUPC" pitchFamily="18" charset="-34"/>
                <a:cs typeface="JasmineUPC" pitchFamily="18" charset="-34"/>
              </a:rPr>
              <a:t>School A </a:t>
            </a:r>
            <a:r>
              <a:rPr lang="en-US" sz="2500" dirty="0" smtClean="0">
                <a:latin typeface="JasmineUPC" pitchFamily="18" charset="-34"/>
                <a:cs typeface="JasmineUPC" pitchFamily="18" charset="-34"/>
              </a:rPr>
              <a:t>drive private cars to school in the morning, while 15.50% transport their children on a school bus, </a:t>
            </a:r>
          </a:p>
        </p:txBody>
      </p:sp>
      <p:pic>
        <p:nvPicPr>
          <p:cNvPr id="37889" name="Picture 1"/>
          <p:cNvPicPr>
            <a:picLocks noChangeAspect="1" noChangeArrowheads="1"/>
          </p:cNvPicPr>
          <p:nvPr/>
        </p:nvPicPr>
        <p:blipFill>
          <a:blip r:embed="rId2" cstate="print"/>
          <a:srcRect/>
          <a:stretch>
            <a:fillRect/>
          </a:stretch>
        </p:blipFill>
        <p:spPr bwMode="auto">
          <a:xfrm>
            <a:off x="4876799" y="1295400"/>
            <a:ext cx="4071433" cy="2362200"/>
          </a:xfrm>
          <a:prstGeom prst="rect">
            <a:avLst/>
          </a:prstGeom>
          <a:noFill/>
          <a:ln w="9525">
            <a:noFill/>
            <a:miter lim="800000"/>
            <a:headEnd/>
            <a:tailEnd/>
          </a:ln>
        </p:spPr>
      </p:pic>
      <p:pic>
        <p:nvPicPr>
          <p:cNvPr id="37890" name="Picture 2"/>
          <p:cNvPicPr>
            <a:picLocks noChangeAspect="1" noChangeArrowheads="1"/>
          </p:cNvPicPr>
          <p:nvPr/>
        </p:nvPicPr>
        <p:blipFill>
          <a:blip r:embed="rId3" cstate="print"/>
          <a:srcRect/>
          <a:stretch>
            <a:fillRect/>
          </a:stretch>
        </p:blipFill>
        <p:spPr bwMode="auto">
          <a:xfrm>
            <a:off x="4876801" y="4243270"/>
            <a:ext cx="4038600" cy="2236639"/>
          </a:xfrm>
          <a:prstGeom prst="rect">
            <a:avLst/>
          </a:prstGeom>
          <a:noFill/>
          <a:ln w="9525">
            <a:noFill/>
            <a:miter lim="800000"/>
            <a:headEnd/>
            <a:tailEnd/>
          </a:ln>
        </p:spPr>
      </p:pic>
      <p:sp>
        <p:nvSpPr>
          <p:cNvPr id="13" name="Rectangle 2"/>
          <p:cNvSpPr>
            <a:spLocks noChangeArrowheads="1"/>
          </p:cNvSpPr>
          <p:nvPr/>
        </p:nvSpPr>
        <p:spPr bwMode="auto">
          <a:xfrm>
            <a:off x="5943600" y="3505200"/>
            <a:ext cx="2362200" cy="338554"/>
          </a:xfrm>
          <a:prstGeom prst="rect">
            <a:avLst/>
          </a:prstGeom>
          <a:solidFill>
            <a:srgbClr val="FFFF9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Angsana New" pitchFamily="18" charset="-34"/>
                <a:cs typeface="Times New Roman" pitchFamily="18" charset="0"/>
              </a:rPr>
              <a:t>School A</a:t>
            </a:r>
            <a:endParaRPr kumimoji="0" lang="en-US" sz="24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p:txBody>
      </p:sp>
      <p:sp>
        <p:nvSpPr>
          <p:cNvPr id="14" name="Rectangle 2"/>
          <p:cNvSpPr>
            <a:spLocks noChangeArrowheads="1"/>
          </p:cNvSpPr>
          <p:nvPr/>
        </p:nvSpPr>
        <p:spPr bwMode="auto">
          <a:xfrm>
            <a:off x="6019800" y="6290846"/>
            <a:ext cx="2362200" cy="338554"/>
          </a:xfrm>
          <a:prstGeom prst="rect">
            <a:avLst/>
          </a:prstGeom>
          <a:solidFill>
            <a:srgbClr val="FFCC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Angsana New" pitchFamily="18" charset="-34"/>
                <a:cs typeface="Times New Roman" pitchFamily="18" charset="0"/>
              </a:rPr>
              <a:t>School B</a:t>
            </a:r>
            <a:endParaRPr kumimoji="0" lang="en-US" sz="24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p:txBody>
      </p:sp>
      <p:sp>
        <p:nvSpPr>
          <p:cNvPr id="9" name="Rectangle 8"/>
          <p:cNvSpPr/>
          <p:nvPr/>
        </p:nvSpPr>
        <p:spPr>
          <a:xfrm>
            <a:off x="258580" y="4343400"/>
            <a:ext cx="4419600" cy="1246495"/>
          </a:xfrm>
          <a:prstGeom prst="rect">
            <a:avLst/>
          </a:prstGeom>
          <a:solidFill>
            <a:srgbClr val="FFCCFF"/>
          </a:solidFill>
        </p:spPr>
        <p:txBody>
          <a:bodyPr wrap="square">
            <a:spAutoFit/>
          </a:bodyPr>
          <a:lstStyle/>
          <a:p>
            <a:pPr algn="thaiDist"/>
            <a:r>
              <a:rPr lang="en-US" sz="2500" dirty="0" smtClean="0">
                <a:latin typeface="JasmineUPC" pitchFamily="18" charset="-34"/>
                <a:cs typeface="JasmineUPC" pitchFamily="18" charset="-34"/>
              </a:rPr>
              <a:t>Approximately </a:t>
            </a:r>
            <a:r>
              <a:rPr lang="en-US" sz="2500" b="1" dirty="0" smtClean="0">
                <a:latin typeface="JasmineUPC" pitchFamily="18" charset="-34"/>
                <a:cs typeface="JasmineUPC" pitchFamily="18" charset="-34"/>
              </a:rPr>
              <a:t>90.22% </a:t>
            </a:r>
            <a:r>
              <a:rPr lang="en-US" sz="2500" dirty="0" smtClean="0">
                <a:latin typeface="JasmineUPC" pitchFamily="18" charset="-34"/>
                <a:cs typeface="JasmineUPC" pitchFamily="18" charset="-34"/>
              </a:rPr>
              <a:t>of the </a:t>
            </a:r>
            <a:r>
              <a:rPr lang="en-US" sz="2500" b="1" dirty="0" smtClean="0">
                <a:solidFill>
                  <a:srgbClr val="FF0000"/>
                </a:solidFill>
                <a:latin typeface="JasmineUPC" pitchFamily="18" charset="-34"/>
                <a:cs typeface="JasmineUPC" pitchFamily="18" charset="-34"/>
              </a:rPr>
              <a:t>School B </a:t>
            </a:r>
            <a:r>
              <a:rPr lang="en-US" sz="2500" dirty="0" smtClean="0">
                <a:latin typeface="JasmineUPC" pitchFamily="18" charset="-34"/>
                <a:cs typeface="JasmineUPC" pitchFamily="18" charset="-34"/>
              </a:rPr>
              <a:t>drive private cars to school in the morning, while 3.78% have their children take a school bus</a:t>
            </a:r>
            <a:endParaRPr lang="en-US" sz="2500" dirty="0">
              <a:latin typeface="JasmineUPC" pitchFamily="18" charset="-34"/>
              <a:cs typeface="JasmineUPC" pitchFamily="18" charset="-34"/>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7053"/>
            <a:ext cx="9144000" cy="769441"/>
          </a:xfrm>
          <a:prstGeom prst="rect">
            <a:avLst/>
          </a:prstGeom>
          <a:solidFill>
            <a:srgbClr val="33CCFF"/>
          </a:solidFill>
        </p:spPr>
        <p:txBody>
          <a:bodyPr wrap="square" anchor="ctr">
            <a:spAutoFit/>
          </a:bodyPr>
          <a:lstStyle/>
          <a:p>
            <a:pPr algn="ctr"/>
            <a:r>
              <a:rPr lang="en-US" sz="4400" b="1" dirty="0" smtClean="0">
                <a:latin typeface="JasmineUPC" pitchFamily="18" charset="-34"/>
                <a:cs typeface="JasmineUPC" pitchFamily="18" charset="-34"/>
              </a:rPr>
              <a:t>Modes and Number of Students</a:t>
            </a:r>
            <a:endParaRPr lang="en-US" sz="4400" b="1" dirty="0" smtClean="0">
              <a:effectLst>
                <a:outerShdw blurRad="38100" dist="38100" dir="2700000" algn="tl">
                  <a:srgbClr val="000000">
                    <a:alpha val="43137"/>
                  </a:srgbClr>
                </a:outerShdw>
              </a:effectLst>
              <a:latin typeface="JasmineUPC" pitchFamily="18" charset="-34"/>
              <a:cs typeface="JasmineUPC" pitchFamily="18" charset="-34"/>
            </a:endParaRPr>
          </a:p>
        </p:txBody>
      </p:sp>
      <p:sp>
        <p:nvSpPr>
          <p:cNvPr id="10" name="Rectangle 9"/>
          <p:cNvSpPr/>
          <p:nvPr/>
        </p:nvSpPr>
        <p:spPr>
          <a:xfrm>
            <a:off x="152400" y="990600"/>
            <a:ext cx="4267200" cy="1200329"/>
          </a:xfrm>
          <a:prstGeom prst="rect">
            <a:avLst/>
          </a:prstGeom>
          <a:solidFill>
            <a:srgbClr val="FFFFCC"/>
          </a:solidFill>
        </p:spPr>
        <p:txBody>
          <a:bodyPr wrap="square">
            <a:spAutoFit/>
          </a:bodyPr>
          <a:lstStyle/>
          <a:p>
            <a:pPr algn="thaiDist"/>
            <a:r>
              <a:rPr lang="en-US" sz="2400" b="1" dirty="0" smtClean="0">
                <a:solidFill>
                  <a:srgbClr val="FF0000"/>
                </a:solidFill>
                <a:effectLst>
                  <a:outerShdw blurRad="38100" dist="38100" dir="2700000" algn="tl">
                    <a:srgbClr val="000000">
                      <a:alpha val="43137"/>
                    </a:srgbClr>
                  </a:outerShdw>
                </a:effectLst>
                <a:latin typeface="JasmineUPC" pitchFamily="18" charset="-34"/>
                <a:cs typeface="JasmineUPC" pitchFamily="18" charset="-34"/>
              </a:rPr>
              <a:t>School A </a:t>
            </a:r>
            <a:r>
              <a:rPr lang="en-US" sz="2400" b="1" dirty="0" smtClean="0">
                <a:latin typeface="JasmineUPC" pitchFamily="18" charset="-34"/>
                <a:cs typeface="JasmineUPC" pitchFamily="18" charset="-34"/>
              </a:rPr>
              <a:t>it is found that most parents, approximately 48% of respondents, have 1 student who goes to school by private car, </a:t>
            </a:r>
            <a:endParaRPr lang="en-US" sz="2400" dirty="0" smtClean="0">
              <a:latin typeface="JasmineUPC" pitchFamily="18" charset="-34"/>
              <a:cs typeface="JasmineUPC" pitchFamily="18" charset="-34"/>
            </a:endParaRPr>
          </a:p>
        </p:txBody>
      </p:sp>
      <p:sp>
        <p:nvSpPr>
          <p:cNvPr id="13" name="Rectangle 2"/>
          <p:cNvSpPr>
            <a:spLocks noChangeArrowheads="1"/>
          </p:cNvSpPr>
          <p:nvPr/>
        </p:nvSpPr>
        <p:spPr bwMode="auto">
          <a:xfrm>
            <a:off x="5943600" y="3429000"/>
            <a:ext cx="2362200" cy="338554"/>
          </a:xfrm>
          <a:prstGeom prst="rect">
            <a:avLst/>
          </a:prstGeom>
          <a:solidFill>
            <a:srgbClr val="FFFF9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Angsana New" pitchFamily="18" charset="-34"/>
                <a:cs typeface="Times New Roman" pitchFamily="18" charset="0"/>
              </a:rPr>
              <a:t>School A</a:t>
            </a:r>
            <a:endParaRPr kumimoji="0" lang="en-US" sz="24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p:txBody>
      </p:sp>
      <p:sp>
        <p:nvSpPr>
          <p:cNvPr id="14" name="Rectangle 2"/>
          <p:cNvSpPr>
            <a:spLocks noChangeArrowheads="1"/>
          </p:cNvSpPr>
          <p:nvPr/>
        </p:nvSpPr>
        <p:spPr bwMode="auto">
          <a:xfrm>
            <a:off x="6019800" y="6290846"/>
            <a:ext cx="2362200" cy="338554"/>
          </a:xfrm>
          <a:prstGeom prst="rect">
            <a:avLst/>
          </a:prstGeom>
          <a:solidFill>
            <a:srgbClr val="FFCC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Angsana New" pitchFamily="18" charset="-34"/>
                <a:cs typeface="Times New Roman" pitchFamily="18" charset="0"/>
              </a:rPr>
              <a:t>School B</a:t>
            </a:r>
            <a:endParaRPr kumimoji="0" lang="en-US" sz="24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p:txBody>
      </p:sp>
      <p:sp>
        <p:nvSpPr>
          <p:cNvPr id="11" name="Rectangle 10"/>
          <p:cNvSpPr/>
          <p:nvPr/>
        </p:nvSpPr>
        <p:spPr>
          <a:xfrm>
            <a:off x="152400" y="3896827"/>
            <a:ext cx="4343400" cy="1569660"/>
          </a:xfrm>
          <a:prstGeom prst="rect">
            <a:avLst/>
          </a:prstGeom>
          <a:solidFill>
            <a:srgbClr val="FFCCFF"/>
          </a:solidFill>
        </p:spPr>
        <p:txBody>
          <a:bodyPr wrap="square">
            <a:spAutoFit/>
          </a:bodyPr>
          <a:lstStyle/>
          <a:p>
            <a:pPr algn="thaiDist"/>
            <a:r>
              <a:rPr lang="en-US" sz="2400" b="1" dirty="0" smtClean="0">
                <a:solidFill>
                  <a:srgbClr val="FF0000"/>
                </a:solidFill>
                <a:effectLst>
                  <a:outerShdw blurRad="38100" dist="38100" dir="2700000" algn="tl">
                    <a:srgbClr val="000000">
                      <a:alpha val="43137"/>
                    </a:srgbClr>
                  </a:outerShdw>
                </a:effectLst>
                <a:latin typeface="JasmineUPC" pitchFamily="18" charset="-34"/>
                <a:cs typeface="JasmineUPC" pitchFamily="18" charset="-34"/>
              </a:rPr>
              <a:t>School B, </a:t>
            </a:r>
            <a:r>
              <a:rPr lang="en-US" sz="2400" b="1" dirty="0" smtClean="0">
                <a:latin typeface="JasmineUPC" pitchFamily="18" charset="-34"/>
                <a:cs typeface="JasmineUPC" pitchFamily="18" charset="-34"/>
              </a:rPr>
              <a:t>It is found that most parents who have 1 student, approximately 50% of respondents, take their child to school by private car, </a:t>
            </a:r>
            <a:endParaRPr lang="en-US" sz="2400" b="1" dirty="0">
              <a:latin typeface="JasmineUPC" pitchFamily="18" charset="-34"/>
              <a:cs typeface="JasmineUPC" pitchFamily="18" charset="-34"/>
            </a:endParaRPr>
          </a:p>
        </p:txBody>
      </p:sp>
      <p:pic>
        <p:nvPicPr>
          <p:cNvPr id="40962" name="Picture 2"/>
          <p:cNvPicPr>
            <a:picLocks noChangeAspect="1" noChangeArrowheads="1"/>
          </p:cNvPicPr>
          <p:nvPr/>
        </p:nvPicPr>
        <p:blipFill>
          <a:blip r:embed="rId2" cstate="print"/>
          <a:srcRect/>
          <a:stretch>
            <a:fillRect/>
          </a:stretch>
        </p:blipFill>
        <p:spPr bwMode="auto">
          <a:xfrm>
            <a:off x="4648200" y="990600"/>
            <a:ext cx="4495800" cy="2514600"/>
          </a:xfrm>
          <a:prstGeom prst="rect">
            <a:avLst/>
          </a:prstGeom>
          <a:noFill/>
          <a:ln w="9525">
            <a:noFill/>
            <a:miter lim="800000"/>
            <a:headEnd/>
            <a:tailEnd/>
          </a:ln>
        </p:spPr>
      </p:pic>
      <p:pic>
        <p:nvPicPr>
          <p:cNvPr id="40963" name="Picture 3"/>
          <p:cNvPicPr>
            <a:picLocks noChangeAspect="1" noChangeArrowheads="1"/>
          </p:cNvPicPr>
          <p:nvPr/>
        </p:nvPicPr>
        <p:blipFill>
          <a:blip r:embed="rId3" cstate="print"/>
          <a:srcRect/>
          <a:stretch>
            <a:fillRect/>
          </a:stretch>
        </p:blipFill>
        <p:spPr bwMode="auto">
          <a:xfrm>
            <a:off x="4654698" y="3886200"/>
            <a:ext cx="4489302"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4636198" y="914400"/>
            <a:ext cx="4507802" cy="2590800"/>
          </a:xfrm>
          <a:prstGeom prst="rect">
            <a:avLst/>
          </a:prstGeom>
          <a:noFill/>
          <a:ln w="9525">
            <a:noFill/>
            <a:miter lim="800000"/>
            <a:headEnd/>
            <a:tailEnd/>
          </a:ln>
        </p:spPr>
      </p:pic>
      <p:sp>
        <p:nvSpPr>
          <p:cNvPr id="4" name="Rectangle 3"/>
          <p:cNvSpPr/>
          <p:nvPr/>
        </p:nvSpPr>
        <p:spPr>
          <a:xfrm>
            <a:off x="0" y="167053"/>
            <a:ext cx="9144000" cy="769441"/>
          </a:xfrm>
          <a:prstGeom prst="rect">
            <a:avLst/>
          </a:prstGeom>
          <a:solidFill>
            <a:srgbClr val="33CCFF"/>
          </a:solidFill>
        </p:spPr>
        <p:txBody>
          <a:bodyPr wrap="square" anchor="ctr">
            <a:spAutoFit/>
          </a:bodyPr>
          <a:lstStyle/>
          <a:p>
            <a:pPr algn="ctr"/>
            <a:r>
              <a:rPr lang="en-US" sz="4400" b="1" dirty="0" smtClean="0">
                <a:latin typeface="JasmineUPC" pitchFamily="18" charset="-34"/>
                <a:cs typeface="JasmineUPC" pitchFamily="18" charset="-34"/>
              </a:rPr>
              <a:t>Activity after Transporting Children</a:t>
            </a:r>
            <a:endParaRPr lang="en-US" sz="4400" b="1" dirty="0" smtClean="0">
              <a:effectLst>
                <a:outerShdw blurRad="38100" dist="38100" dir="2700000" algn="tl">
                  <a:srgbClr val="000000">
                    <a:alpha val="43137"/>
                  </a:srgbClr>
                </a:outerShdw>
              </a:effectLst>
              <a:latin typeface="JasmineUPC" pitchFamily="18" charset="-34"/>
              <a:cs typeface="JasmineUPC" pitchFamily="18" charset="-34"/>
            </a:endParaRPr>
          </a:p>
        </p:txBody>
      </p:sp>
      <p:sp>
        <p:nvSpPr>
          <p:cNvPr id="10" name="Rectangle 9"/>
          <p:cNvSpPr/>
          <p:nvPr/>
        </p:nvSpPr>
        <p:spPr>
          <a:xfrm>
            <a:off x="152400" y="990600"/>
            <a:ext cx="4267200" cy="1569660"/>
          </a:xfrm>
          <a:prstGeom prst="rect">
            <a:avLst/>
          </a:prstGeom>
          <a:solidFill>
            <a:srgbClr val="FFFFCC"/>
          </a:solidFill>
        </p:spPr>
        <p:txBody>
          <a:bodyPr wrap="square">
            <a:spAutoFit/>
          </a:bodyPr>
          <a:lstStyle/>
          <a:p>
            <a:pPr algn="thaiDist"/>
            <a:r>
              <a:rPr lang="en-US" sz="2400" b="1" dirty="0" smtClean="0">
                <a:latin typeface="JasmineUPC" pitchFamily="18" charset="-34"/>
                <a:cs typeface="JasmineUPC" pitchFamily="18" charset="-34"/>
              </a:rPr>
              <a:t>From the analysis of </a:t>
            </a:r>
            <a:r>
              <a:rPr lang="en-US" sz="2400" b="1" dirty="0" smtClean="0">
                <a:solidFill>
                  <a:srgbClr val="FF0000"/>
                </a:solidFill>
                <a:effectLst>
                  <a:outerShdw blurRad="38100" dist="38100" dir="2700000" algn="tl">
                    <a:srgbClr val="000000">
                      <a:alpha val="43137"/>
                    </a:srgbClr>
                  </a:outerShdw>
                </a:effectLst>
                <a:latin typeface="JasmineUPC" pitchFamily="18" charset="-34"/>
                <a:cs typeface="JasmineUPC" pitchFamily="18" charset="-34"/>
              </a:rPr>
              <a:t>School A</a:t>
            </a:r>
            <a:r>
              <a:rPr lang="en-US" sz="2400" b="1" dirty="0" smtClean="0">
                <a:latin typeface="JasmineUPC" pitchFamily="18" charset="-34"/>
                <a:cs typeface="JasmineUPC" pitchFamily="18" charset="-34"/>
              </a:rPr>
              <a:t>, it is observed that 43% of respondents return home after dropping off their children to school, and 42% continue on to work.</a:t>
            </a:r>
            <a:endParaRPr lang="en-US" sz="2400" dirty="0" smtClean="0">
              <a:latin typeface="JasmineUPC" pitchFamily="18" charset="-34"/>
              <a:cs typeface="JasmineUPC" pitchFamily="18" charset="-34"/>
            </a:endParaRPr>
          </a:p>
        </p:txBody>
      </p:sp>
      <p:sp>
        <p:nvSpPr>
          <p:cNvPr id="13" name="Rectangle 2"/>
          <p:cNvSpPr>
            <a:spLocks noChangeArrowheads="1"/>
          </p:cNvSpPr>
          <p:nvPr/>
        </p:nvSpPr>
        <p:spPr bwMode="auto">
          <a:xfrm>
            <a:off x="6019800" y="3200400"/>
            <a:ext cx="2362200" cy="338554"/>
          </a:xfrm>
          <a:prstGeom prst="rect">
            <a:avLst/>
          </a:prstGeom>
          <a:solidFill>
            <a:srgbClr val="FFFF9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Angsana New" pitchFamily="18" charset="-34"/>
                <a:cs typeface="Times New Roman" pitchFamily="18" charset="0"/>
              </a:rPr>
              <a:t>School A</a:t>
            </a:r>
            <a:endParaRPr kumimoji="0" lang="en-US" sz="24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p:txBody>
      </p:sp>
      <p:sp>
        <p:nvSpPr>
          <p:cNvPr id="11" name="Rectangle 10"/>
          <p:cNvSpPr/>
          <p:nvPr/>
        </p:nvSpPr>
        <p:spPr>
          <a:xfrm>
            <a:off x="152400" y="3896827"/>
            <a:ext cx="4343400" cy="1200329"/>
          </a:xfrm>
          <a:prstGeom prst="rect">
            <a:avLst/>
          </a:prstGeom>
          <a:solidFill>
            <a:srgbClr val="FFCCFF"/>
          </a:solidFill>
        </p:spPr>
        <p:txBody>
          <a:bodyPr wrap="square">
            <a:spAutoFit/>
          </a:bodyPr>
          <a:lstStyle/>
          <a:p>
            <a:pPr lvl="0" algn="thaiDist"/>
            <a:r>
              <a:rPr lang="en-US" sz="2400" b="1" dirty="0" smtClean="0">
                <a:latin typeface="JasmineUPC" pitchFamily="18" charset="-34"/>
                <a:cs typeface="JasmineUPC" pitchFamily="18" charset="-34"/>
              </a:rPr>
              <a:t>From the analysis of </a:t>
            </a:r>
            <a:r>
              <a:rPr lang="en-US" sz="2400" b="1" dirty="0" smtClean="0">
                <a:solidFill>
                  <a:srgbClr val="FF0000"/>
                </a:solidFill>
                <a:effectLst>
                  <a:outerShdw blurRad="38100" dist="38100" dir="2700000" algn="tl">
                    <a:srgbClr val="000000">
                      <a:alpha val="43137"/>
                    </a:srgbClr>
                  </a:outerShdw>
                </a:effectLst>
                <a:latin typeface="JasmineUPC" pitchFamily="18" charset="-34"/>
                <a:cs typeface="JasmineUPC" pitchFamily="18" charset="-34"/>
              </a:rPr>
              <a:t>School B</a:t>
            </a:r>
            <a:r>
              <a:rPr lang="en-US" sz="2400" b="1" dirty="0" smtClean="0">
                <a:latin typeface="JasmineUPC" pitchFamily="18" charset="-34"/>
                <a:cs typeface="JasmineUPC" pitchFamily="18" charset="-34"/>
              </a:rPr>
              <a:t>, it is observed that 63% continue on to work, and 27% of respondents come back home.</a:t>
            </a:r>
            <a:endParaRPr lang="en-US" sz="2400" dirty="0">
              <a:latin typeface="JasmineUPC" pitchFamily="18" charset="-34"/>
              <a:cs typeface="JasmineUPC" pitchFamily="18" charset="-34"/>
            </a:endParaRPr>
          </a:p>
        </p:txBody>
      </p:sp>
      <p:pic>
        <p:nvPicPr>
          <p:cNvPr id="41987" name="Picture 3"/>
          <p:cNvPicPr>
            <a:picLocks noChangeAspect="1" noChangeArrowheads="1"/>
          </p:cNvPicPr>
          <p:nvPr/>
        </p:nvPicPr>
        <p:blipFill>
          <a:blip r:embed="rId3" cstate="print"/>
          <a:srcRect/>
          <a:stretch>
            <a:fillRect/>
          </a:stretch>
        </p:blipFill>
        <p:spPr bwMode="auto">
          <a:xfrm>
            <a:off x="4648200" y="3827325"/>
            <a:ext cx="4495800" cy="2725875"/>
          </a:xfrm>
          <a:prstGeom prst="rect">
            <a:avLst/>
          </a:prstGeom>
          <a:noFill/>
          <a:ln w="9525">
            <a:noFill/>
            <a:miter lim="800000"/>
            <a:headEnd/>
            <a:tailEnd/>
          </a:ln>
        </p:spPr>
      </p:pic>
      <p:sp>
        <p:nvSpPr>
          <p:cNvPr id="14" name="Rectangle 2"/>
          <p:cNvSpPr>
            <a:spLocks noChangeArrowheads="1"/>
          </p:cNvSpPr>
          <p:nvPr/>
        </p:nvSpPr>
        <p:spPr bwMode="auto">
          <a:xfrm>
            <a:off x="6019800" y="6290846"/>
            <a:ext cx="2362200" cy="338554"/>
          </a:xfrm>
          <a:prstGeom prst="rect">
            <a:avLst/>
          </a:prstGeom>
          <a:solidFill>
            <a:srgbClr val="FFCC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Angsana New" pitchFamily="18" charset="-34"/>
                <a:cs typeface="Times New Roman" pitchFamily="18" charset="0"/>
              </a:rPr>
              <a:t>School B</a:t>
            </a:r>
            <a:endParaRPr kumimoji="0" lang="en-US" sz="24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7054"/>
            <a:ext cx="9144000" cy="769441"/>
          </a:xfrm>
          <a:prstGeom prst="rect">
            <a:avLst/>
          </a:prstGeom>
          <a:solidFill>
            <a:srgbClr val="33CCFF"/>
          </a:solidFill>
        </p:spPr>
        <p:txBody>
          <a:bodyPr wrap="square" anchor="ctr">
            <a:spAutoFit/>
          </a:bodyPr>
          <a:lstStyle/>
          <a:p>
            <a:pPr algn="ctr"/>
            <a:r>
              <a:rPr lang="en-US" sz="4400" b="1" dirty="0" smtClean="0">
                <a:latin typeface="JasmineUPC" pitchFamily="18" charset="-34"/>
                <a:cs typeface="JasmineUPC" pitchFamily="18" charset="-34"/>
              </a:rPr>
              <a:t>Reasons why parents drive their children to School</a:t>
            </a:r>
            <a:endParaRPr lang="en-US" sz="4400" b="1" dirty="0" smtClean="0">
              <a:effectLst>
                <a:outerShdw blurRad="38100" dist="38100" dir="2700000" algn="tl">
                  <a:srgbClr val="000000">
                    <a:alpha val="43137"/>
                  </a:srgbClr>
                </a:outerShdw>
              </a:effectLst>
              <a:latin typeface="JasmineUPC" pitchFamily="18" charset="-34"/>
              <a:cs typeface="JasmineUPC" pitchFamily="18" charset="-34"/>
            </a:endParaRPr>
          </a:p>
        </p:txBody>
      </p:sp>
      <p:sp>
        <p:nvSpPr>
          <p:cNvPr id="10" name="Rectangle 9"/>
          <p:cNvSpPr/>
          <p:nvPr/>
        </p:nvSpPr>
        <p:spPr>
          <a:xfrm>
            <a:off x="152400" y="990600"/>
            <a:ext cx="4267200" cy="3785652"/>
          </a:xfrm>
          <a:prstGeom prst="rect">
            <a:avLst/>
          </a:prstGeom>
          <a:solidFill>
            <a:srgbClr val="CCFFCC"/>
          </a:solidFill>
        </p:spPr>
        <p:txBody>
          <a:bodyPr wrap="square">
            <a:spAutoFit/>
          </a:bodyPr>
          <a:lstStyle/>
          <a:p>
            <a:pPr algn="thaiDist"/>
            <a:r>
              <a:rPr lang="en-US" sz="2400" b="1" dirty="0" smtClean="0">
                <a:latin typeface="JasmineUPC" pitchFamily="18" charset="-34"/>
                <a:cs typeface="JasmineUPC" pitchFamily="18" charset="-34"/>
              </a:rPr>
              <a:t>From the </a:t>
            </a:r>
            <a:r>
              <a:rPr lang="en-US" sz="2400" b="1" dirty="0" smtClean="0">
                <a:solidFill>
                  <a:srgbClr val="FF0000"/>
                </a:solidFill>
                <a:effectLst>
                  <a:outerShdw blurRad="38100" dist="38100" dir="2700000" algn="tl">
                    <a:srgbClr val="000000">
                      <a:alpha val="43137"/>
                    </a:srgbClr>
                  </a:outerShdw>
                </a:effectLst>
                <a:latin typeface="JasmineUPC" pitchFamily="18" charset="-34"/>
                <a:cs typeface="JasmineUPC" pitchFamily="18" charset="-34"/>
              </a:rPr>
              <a:t>School A data</a:t>
            </a:r>
            <a:r>
              <a:rPr lang="en-US" sz="2400" b="1" dirty="0" smtClean="0">
                <a:latin typeface="JasmineUPC" pitchFamily="18" charset="-34"/>
                <a:cs typeface="JasmineUPC" pitchFamily="18" charset="-34"/>
              </a:rPr>
              <a:t>, it is observed that </a:t>
            </a:r>
            <a:r>
              <a:rPr lang="en-US" sz="2400" b="1" dirty="0" smtClean="0">
                <a:solidFill>
                  <a:srgbClr val="FF00FF"/>
                </a:solidFill>
                <a:latin typeface="JasmineUPC" pitchFamily="18" charset="-34"/>
                <a:cs typeface="JasmineUPC" pitchFamily="18" charset="-34"/>
              </a:rPr>
              <a:t>41% of respondents choose driving to school due to the reasons relating to school bus issues. </a:t>
            </a:r>
            <a:r>
              <a:rPr lang="en-US" sz="2400" b="1" dirty="0" smtClean="0">
                <a:latin typeface="JasmineUPC" pitchFamily="18" charset="-34"/>
                <a:cs typeface="JasmineUPC" pitchFamily="18" charset="-34"/>
              </a:rPr>
              <a:t>This is close to half of the total number of reasons and shows that the probability of their children using the school bus if the changing school bus system. While the </a:t>
            </a:r>
            <a:r>
              <a:rPr lang="en-US" sz="2400" b="1" dirty="0" smtClean="0">
                <a:solidFill>
                  <a:srgbClr val="FF0000"/>
                </a:solidFill>
                <a:effectLst>
                  <a:outerShdw blurRad="38100" dist="38100" dir="2700000" algn="tl">
                    <a:srgbClr val="000000">
                      <a:alpha val="43137"/>
                    </a:srgbClr>
                  </a:outerShdw>
                </a:effectLst>
                <a:latin typeface="JasmineUPC" pitchFamily="18" charset="-34"/>
                <a:cs typeface="JasmineUPC" pitchFamily="18" charset="-34"/>
              </a:rPr>
              <a:t>School B data </a:t>
            </a:r>
            <a:r>
              <a:rPr lang="en-US" sz="2400" b="1" dirty="0" smtClean="0">
                <a:latin typeface="JasmineUPC" pitchFamily="18" charset="-34"/>
                <a:cs typeface="JasmineUPC" pitchFamily="18" charset="-34"/>
              </a:rPr>
              <a:t>shows that </a:t>
            </a:r>
            <a:r>
              <a:rPr lang="en-US" sz="2400" b="1" dirty="0" smtClean="0">
                <a:solidFill>
                  <a:srgbClr val="FF00FF"/>
                </a:solidFill>
                <a:latin typeface="JasmineUPC" pitchFamily="18" charset="-34"/>
                <a:cs typeface="JasmineUPC" pitchFamily="18" charset="-34"/>
              </a:rPr>
              <a:t>37% of respondents do so because of the reasons relating to school bus factors. </a:t>
            </a:r>
          </a:p>
        </p:txBody>
      </p:sp>
      <p:sp>
        <p:nvSpPr>
          <p:cNvPr id="13" name="Rectangle 2"/>
          <p:cNvSpPr>
            <a:spLocks noChangeArrowheads="1"/>
          </p:cNvSpPr>
          <p:nvPr/>
        </p:nvSpPr>
        <p:spPr bwMode="auto">
          <a:xfrm>
            <a:off x="6019800" y="3200400"/>
            <a:ext cx="2362200" cy="338554"/>
          </a:xfrm>
          <a:prstGeom prst="rect">
            <a:avLst/>
          </a:prstGeom>
          <a:solidFill>
            <a:srgbClr val="FFFF9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Angsana New" pitchFamily="18" charset="-34"/>
                <a:cs typeface="Times New Roman" pitchFamily="18" charset="0"/>
              </a:rPr>
              <a:t>School A</a:t>
            </a:r>
            <a:endParaRPr kumimoji="0" lang="en-US" sz="24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p:txBody>
      </p:sp>
      <p:sp>
        <p:nvSpPr>
          <p:cNvPr id="14" name="Rectangle 2"/>
          <p:cNvSpPr>
            <a:spLocks noChangeArrowheads="1"/>
          </p:cNvSpPr>
          <p:nvPr/>
        </p:nvSpPr>
        <p:spPr bwMode="auto">
          <a:xfrm>
            <a:off x="6019800" y="6290846"/>
            <a:ext cx="2362200" cy="338554"/>
          </a:xfrm>
          <a:prstGeom prst="rect">
            <a:avLst/>
          </a:prstGeom>
          <a:solidFill>
            <a:srgbClr val="FFCC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Angsana New" pitchFamily="18" charset="-34"/>
                <a:cs typeface="Times New Roman" pitchFamily="18" charset="0"/>
              </a:rPr>
              <a:t>School B</a:t>
            </a:r>
            <a:endParaRPr kumimoji="0" lang="en-US" sz="24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p:txBody>
      </p:sp>
      <p:pic>
        <p:nvPicPr>
          <p:cNvPr id="43010" name="Picture 2"/>
          <p:cNvPicPr>
            <a:picLocks noChangeAspect="1" noChangeArrowheads="1"/>
          </p:cNvPicPr>
          <p:nvPr/>
        </p:nvPicPr>
        <p:blipFill>
          <a:blip r:embed="rId2" cstate="print"/>
          <a:srcRect/>
          <a:stretch>
            <a:fillRect/>
          </a:stretch>
        </p:blipFill>
        <p:spPr bwMode="auto">
          <a:xfrm>
            <a:off x="4553015" y="1066800"/>
            <a:ext cx="4590985" cy="2133600"/>
          </a:xfrm>
          <a:prstGeom prst="rect">
            <a:avLst/>
          </a:prstGeom>
          <a:noFill/>
          <a:ln w="9525">
            <a:noFill/>
            <a:miter lim="800000"/>
            <a:headEnd/>
            <a:tailEnd/>
          </a:ln>
        </p:spPr>
      </p:pic>
      <p:pic>
        <p:nvPicPr>
          <p:cNvPr id="43011" name="Picture 3"/>
          <p:cNvPicPr>
            <a:picLocks noChangeAspect="1" noChangeArrowheads="1"/>
          </p:cNvPicPr>
          <p:nvPr/>
        </p:nvPicPr>
        <p:blipFill>
          <a:blip r:embed="rId3" cstate="print"/>
          <a:srcRect/>
          <a:stretch>
            <a:fillRect/>
          </a:stretch>
        </p:blipFill>
        <p:spPr bwMode="auto">
          <a:xfrm>
            <a:off x="4572000" y="3810000"/>
            <a:ext cx="4572000" cy="2115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7055"/>
            <a:ext cx="9144000" cy="769441"/>
          </a:xfrm>
          <a:prstGeom prst="rect">
            <a:avLst/>
          </a:prstGeom>
          <a:solidFill>
            <a:srgbClr val="33CCFF"/>
          </a:solidFill>
        </p:spPr>
        <p:txBody>
          <a:bodyPr wrap="square" anchor="ctr">
            <a:spAutoFit/>
          </a:bodyPr>
          <a:lstStyle/>
          <a:p>
            <a:pPr algn="ctr"/>
            <a:r>
              <a:rPr lang="en-US" sz="4400" b="1" dirty="0" smtClean="0">
                <a:latin typeface="JasmineUPC" pitchFamily="18" charset="-34"/>
                <a:cs typeface="JasmineUPC" pitchFamily="18" charset="-34"/>
              </a:rPr>
              <a:t>Travel Cost to School </a:t>
            </a:r>
          </a:p>
        </p:txBody>
      </p:sp>
      <p:sp>
        <p:nvSpPr>
          <p:cNvPr id="10" name="Rectangle 9"/>
          <p:cNvSpPr/>
          <p:nvPr/>
        </p:nvSpPr>
        <p:spPr>
          <a:xfrm>
            <a:off x="381000" y="2556808"/>
            <a:ext cx="4267200" cy="2677656"/>
          </a:xfrm>
          <a:prstGeom prst="rect">
            <a:avLst/>
          </a:prstGeom>
          <a:solidFill>
            <a:srgbClr val="CCFFCC"/>
          </a:solidFill>
        </p:spPr>
        <p:txBody>
          <a:bodyPr wrap="square">
            <a:spAutoFit/>
          </a:bodyPr>
          <a:lstStyle/>
          <a:p>
            <a:pPr algn="thaiDist"/>
            <a:r>
              <a:rPr lang="en-US" sz="2800" b="1" dirty="0" smtClean="0">
                <a:latin typeface="JasmineUPC" pitchFamily="18" charset="-34"/>
                <a:cs typeface="JasmineUPC" pitchFamily="18" charset="-34"/>
              </a:rPr>
              <a:t>Most of the </a:t>
            </a:r>
            <a:r>
              <a:rPr lang="en-US" sz="2800" b="1" dirty="0" smtClean="0">
                <a:solidFill>
                  <a:srgbClr val="FF0000"/>
                </a:solidFill>
                <a:effectLst>
                  <a:outerShdw blurRad="38100" dist="38100" dir="2700000" algn="tl">
                    <a:srgbClr val="000000">
                      <a:alpha val="43137"/>
                    </a:srgbClr>
                  </a:outerShdw>
                </a:effectLst>
                <a:latin typeface="JasmineUPC" pitchFamily="18" charset="-34"/>
                <a:cs typeface="JasmineUPC" pitchFamily="18" charset="-34"/>
              </a:rPr>
              <a:t>School A parents </a:t>
            </a:r>
            <a:r>
              <a:rPr lang="en-US" sz="2800" b="1" dirty="0" smtClean="0">
                <a:latin typeface="JasmineUPC" pitchFamily="18" charset="-34"/>
                <a:cs typeface="JasmineUPC" pitchFamily="18" charset="-34"/>
              </a:rPr>
              <a:t>who travel to school must spend between 51-100 baht, while most of the </a:t>
            </a:r>
            <a:r>
              <a:rPr lang="en-US" sz="2800" b="1" dirty="0" smtClean="0">
                <a:solidFill>
                  <a:srgbClr val="FF0000"/>
                </a:solidFill>
                <a:effectLst>
                  <a:outerShdw blurRad="38100" dist="38100" dir="2700000" algn="tl">
                    <a:srgbClr val="000000">
                      <a:alpha val="43137"/>
                    </a:srgbClr>
                  </a:outerShdw>
                </a:effectLst>
                <a:latin typeface="JasmineUPC" pitchFamily="18" charset="-34"/>
                <a:cs typeface="JasmineUPC" pitchFamily="18" charset="-34"/>
              </a:rPr>
              <a:t>School B parents </a:t>
            </a:r>
            <a:r>
              <a:rPr lang="en-US" sz="2800" b="1" dirty="0" smtClean="0">
                <a:latin typeface="JasmineUPC" pitchFamily="18" charset="-34"/>
                <a:cs typeface="JasmineUPC" pitchFamily="18" charset="-34"/>
              </a:rPr>
              <a:t>who travel to school must spend money in the same range</a:t>
            </a:r>
            <a:endParaRPr lang="en-US" sz="2800" dirty="0" smtClean="0">
              <a:latin typeface="JasmineUPC" pitchFamily="18" charset="-34"/>
              <a:cs typeface="JasmineUPC" pitchFamily="18" charset="-34"/>
            </a:endParaRPr>
          </a:p>
        </p:txBody>
      </p:sp>
      <p:sp>
        <p:nvSpPr>
          <p:cNvPr id="14" name="Rectangle 2"/>
          <p:cNvSpPr>
            <a:spLocks noChangeArrowheads="1"/>
          </p:cNvSpPr>
          <p:nvPr/>
        </p:nvSpPr>
        <p:spPr bwMode="auto">
          <a:xfrm>
            <a:off x="6019800" y="6290846"/>
            <a:ext cx="2362200" cy="338554"/>
          </a:xfrm>
          <a:prstGeom prst="rect">
            <a:avLst/>
          </a:prstGeom>
          <a:solidFill>
            <a:srgbClr val="FFCC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Angsana New" pitchFamily="18" charset="-34"/>
                <a:cs typeface="Times New Roman" pitchFamily="18" charset="0"/>
              </a:rPr>
              <a:t>School B</a:t>
            </a:r>
            <a:endParaRPr kumimoji="0" lang="en-US" sz="24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p:txBody>
      </p:sp>
      <p:pic>
        <p:nvPicPr>
          <p:cNvPr id="45058" name="Picture 2"/>
          <p:cNvPicPr>
            <a:picLocks noChangeAspect="1" noChangeArrowheads="1"/>
          </p:cNvPicPr>
          <p:nvPr/>
        </p:nvPicPr>
        <p:blipFill>
          <a:blip r:embed="rId2" cstate="print"/>
          <a:srcRect/>
          <a:stretch>
            <a:fillRect/>
          </a:stretch>
        </p:blipFill>
        <p:spPr bwMode="auto">
          <a:xfrm>
            <a:off x="4982028" y="914400"/>
            <a:ext cx="4171136" cy="2514600"/>
          </a:xfrm>
          <a:prstGeom prst="rect">
            <a:avLst/>
          </a:prstGeom>
          <a:noFill/>
          <a:ln w="9525">
            <a:noFill/>
            <a:miter lim="800000"/>
            <a:headEnd/>
            <a:tailEnd/>
          </a:ln>
        </p:spPr>
      </p:pic>
      <p:sp>
        <p:nvSpPr>
          <p:cNvPr id="13" name="Rectangle 2"/>
          <p:cNvSpPr>
            <a:spLocks noChangeArrowheads="1"/>
          </p:cNvSpPr>
          <p:nvPr/>
        </p:nvSpPr>
        <p:spPr bwMode="auto">
          <a:xfrm>
            <a:off x="6019800" y="3200400"/>
            <a:ext cx="2362200" cy="338554"/>
          </a:xfrm>
          <a:prstGeom prst="rect">
            <a:avLst/>
          </a:prstGeom>
          <a:solidFill>
            <a:srgbClr val="FFFF9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Angsana New" pitchFamily="18" charset="-34"/>
                <a:cs typeface="Times New Roman" pitchFamily="18" charset="0"/>
              </a:rPr>
              <a:t>School A</a:t>
            </a:r>
            <a:endParaRPr kumimoji="0" lang="en-US" sz="24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p:txBody>
      </p:sp>
      <p:pic>
        <p:nvPicPr>
          <p:cNvPr id="45059" name="Picture 3"/>
          <p:cNvPicPr>
            <a:picLocks noChangeAspect="1" noChangeArrowheads="1"/>
          </p:cNvPicPr>
          <p:nvPr/>
        </p:nvPicPr>
        <p:blipFill>
          <a:blip r:embed="rId3" cstate="print"/>
          <a:srcRect/>
          <a:stretch>
            <a:fillRect/>
          </a:stretch>
        </p:blipFill>
        <p:spPr bwMode="auto">
          <a:xfrm>
            <a:off x="5029200" y="3886200"/>
            <a:ext cx="414312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4495800" y="3810000"/>
            <a:ext cx="4648200" cy="2764456"/>
          </a:xfrm>
          <a:prstGeom prst="rect">
            <a:avLst/>
          </a:prstGeom>
          <a:noFill/>
          <a:ln w="9525">
            <a:noFill/>
            <a:miter lim="800000"/>
            <a:headEnd/>
            <a:tailEnd/>
          </a:ln>
        </p:spPr>
      </p:pic>
      <p:sp>
        <p:nvSpPr>
          <p:cNvPr id="4" name="Rectangle 3"/>
          <p:cNvSpPr/>
          <p:nvPr/>
        </p:nvSpPr>
        <p:spPr>
          <a:xfrm>
            <a:off x="0" y="167054"/>
            <a:ext cx="9144000" cy="769441"/>
          </a:xfrm>
          <a:prstGeom prst="rect">
            <a:avLst/>
          </a:prstGeom>
          <a:solidFill>
            <a:srgbClr val="FFCCCC"/>
          </a:solidFill>
        </p:spPr>
        <p:txBody>
          <a:bodyPr wrap="square" anchor="ctr">
            <a:spAutoFit/>
          </a:bodyPr>
          <a:lstStyle/>
          <a:p>
            <a:pPr algn="ctr"/>
            <a:r>
              <a:rPr lang="en-US" sz="4400" b="1" dirty="0" smtClean="0">
                <a:latin typeface="JasmineUPC" pitchFamily="18" charset="-34"/>
                <a:cs typeface="JasmineUPC" pitchFamily="18" charset="-34"/>
              </a:rPr>
              <a:t>TRAFFIC DATA</a:t>
            </a:r>
            <a:endParaRPr lang="en-US" sz="4400" b="1" dirty="0" smtClean="0">
              <a:effectLst>
                <a:outerShdw blurRad="38100" dist="38100" dir="2700000" algn="tl">
                  <a:srgbClr val="000000">
                    <a:alpha val="43137"/>
                  </a:srgbClr>
                </a:outerShdw>
              </a:effectLst>
              <a:latin typeface="JasmineUPC" pitchFamily="18" charset="-34"/>
              <a:cs typeface="JasmineUPC" pitchFamily="18" charset="-34"/>
            </a:endParaRPr>
          </a:p>
        </p:txBody>
      </p:sp>
      <p:sp>
        <p:nvSpPr>
          <p:cNvPr id="10" name="Rectangle 9"/>
          <p:cNvSpPr/>
          <p:nvPr/>
        </p:nvSpPr>
        <p:spPr>
          <a:xfrm>
            <a:off x="152400" y="990600"/>
            <a:ext cx="4267200" cy="2308324"/>
          </a:xfrm>
          <a:prstGeom prst="rect">
            <a:avLst/>
          </a:prstGeom>
          <a:solidFill>
            <a:srgbClr val="FFFFCC"/>
          </a:solidFill>
        </p:spPr>
        <p:txBody>
          <a:bodyPr wrap="square">
            <a:spAutoFit/>
          </a:bodyPr>
          <a:lstStyle/>
          <a:p>
            <a:pPr algn="thaiDist"/>
            <a:r>
              <a:rPr lang="en-US" sz="2400" dirty="0" smtClean="0">
                <a:latin typeface="JasmineUPC" pitchFamily="18" charset="-34"/>
                <a:cs typeface="JasmineUPC" pitchFamily="18" charset="-34"/>
              </a:rPr>
              <a:t>From the questionnaire data inquiring about </a:t>
            </a:r>
            <a:r>
              <a:rPr lang="en-US" sz="2400" b="1" dirty="0" smtClean="0">
                <a:solidFill>
                  <a:srgbClr val="FF0000"/>
                </a:solidFill>
                <a:effectLst>
                  <a:outerShdw blurRad="38100" dist="38100" dir="2700000" algn="tl">
                    <a:srgbClr val="000000">
                      <a:alpha val="43137"/>
                    </a:srgbClr>
                  </a:outerShdw>
                </a:effectLst>
                <a:latin typeface="JasmineUPC" pitchFamily="18" charset="-34"/>
                <a:cs typeface="JasmineUPC" pitchFamily="18" charset="-34"/>
              </a:rPr>
              <a:t>traffic</a:t>
            </a:r>
            <a:r>
              <a:rPr lang="en-US" sz="2400" dirty="0" smtClean="0">
                <a:latin typeface="JasmineUPC" pitchFamily="18" charset="-34"/>
                <a:cs typeface="JasmineUPC" pitchFamily="18" charset="-34"/>
              </a:rPr>
              <a:t> being a problem in the morning related to sending students to </a:t>
            </a:r>
            <a:r>
              <a:rPr lang="en-US" sz="2400" b="1" dirty="0" smtClean="0">
                <a:solidFill>
                  <a:srgbClr val="FF0000"/>
                </a:solidFill>
                <a:effectLst>
                  <a:outerShdw blurRad="38100" dist="38100" dir="2700000" algn="tl">
                    <a:srgbClr val="000000">
                      <a:alpha val="43137"/>
                    </a:srgbClr>
                  </a:outerShdw>
                </a:effectLst>
                <a:latin typeface="JasmineUPC" pitchFamily="18" charset="-34"/>
                <a:cs typeface="JasmineUPC" pitchFamily="18" charset="-34"/>
              </a:rPr>
              <a:t>School A</a:t>
            </a:r>
            <a:r>
              <a:rPr lang="en-US" sz="2400" b="1" dirty="0" smtClean="0">
                <a:effectLst>
                  <a:outerShdw blurRad="38100" dist="38100" dir="2700000" algn="tl">
                    <a:srgbClr val="000000">
                      <a:alpha val="43137"/>
                    </a:srgbClr>
                  </a:outerShdw>
                </a:effectLst>
                <a:latin typeface="JasmineUPC" pitchFamily="18" charset="-34"/>
                <a:cs typeface="JasmineUPC" pitchFamily="18" charset="-34"/>
              </a:rPr>
              <a:t>, </a:t>
            </a:r>
            <a:r>
              <a:rPr lang="en-US" sz="2400" dirty="0" smtClean="0">
                <a:latin typeface="JasmineUPC" pitchFamily="18" charset="-34"/>
                <a:cs typeface="JasmineUPC" pitchFamily="18" charset="-34"/>
              </a:rPr>
              <a:t>it is found that all respondents who go to school </a:t>
            </a:r>
            <a:r>
              <a:rPr lang="en-US" sz="2400" b="1" dirty="0" smtClean="0">
                <a:solidFill>
                  <a:srgbClr val="FF0000"/>
                </a:solidFill>
                <a:effectLst>
                  <a:outerShdw blurRad="38100" dist="38100" dir="2700000" algn="tl">
                    <a:srgbClr val="000000">
                      <a:alpha val="43137"/>
                    </a:srgbClr>
                  </a:outerShdw>
                </a:effectLst>
                <a:latin typeface="JasmineUPC" pitchFamily="18" charset="-34"/>
                <a:cs typeface="JasmineUPC" pitchFamily="18" charset="-34"/>
              </a:rPr>
              <a:t>by private cars don’t think traffic congestion is a problem</a:t>
            </a:r>
            <a:r>
              <a:rPr lang="en-US" sz="2400" dirty="0" smtClean="0">
                <a:latin typeface="JasmineUPC" pitchFamily="18" charset="-34"/>
                <a:cs typeface="JasmineUPC" pitchFamily="18" charset="-34"/>
              </a:rPr>
              <a:t>.</a:t>
            </a:r>
          </a:p>
        </p:txBody>
      </p:sp>
      <p:sp>
        <p:nvSpPr>
          <p:cNvPr id="14" name="Rectangle 2"/>
          <p:cNvSpPr>
            <a:spLocks noChangeArrowheads="1"/>
          </p:cNvSpPr>
          <p:nvPr/>
        </p:nvSpPr>
        <p:spPr bwMode="auto">
          <a:xfrm>
            <a:off x="6019800" y="6290846"/>
            <a:ext cx="2362200" cy="338554"/>
          </a:xfrm>
          <a:prstGeom prst="rect">
            <a:avLst/>
          </a:prstGeom>
          <a:solidFill>
            <a:srgbClr val="FFCC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Angsana New" pitchFamily="18" charset="-34"/>
                <a:cs typeface="Times New Roman" pitchFamily="18" charset="0"/>
              </a:rPr>
              <a:t>School B</a:t>
            </a:r>
            <a:endParaRPr kumimoji="0" lang="en-US" sz="24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p:txBody>
      </p:sp>
      <p:sp>
        <p:nvSpPr>
          <p:cNvPr id="11" name="Rectangle 10"/>
          <p:cNvSpPr/>
          <p:nvPr/>
        </p:nvSpPr>
        <p:spPr>
          <a:xfrm>
            <a:off x="152400" y="3896827"/>
            <a:ext cx="4267200" cy="2677656"/>
          </a:xfrm>
          <a:prstGeom prst="rect">
            <a:avLst/>
          </a:prstGeom>
          <a:solidFill>
            <a:srgbClr val="FFCCFF"/>
          </a:solidFill>
        </p:spPr>
        <p:txBody>
          <a:bodyPr wrap="square">
            <a:spAutoFit/>
          </a:bodyPr>
          <a:lstStyle/>
          <a:p>
            <a:pPr lvl="0" algn="thaiDist"/>
            <a:r>
              <a:rPr lang="en-US" sz="2400" dirty="0" smtClean="0">
                <a:latin typeface="JasmineUPC" pitchFamily="18" charset="-34"/>
                <a:cs typeface="JasmineUPC" pitchFamily="18" charset="-34"/>
              </a:rPr>
              <a:t>transporting students to </a:t>
            </a:r>
            <a:r>
              <a:rPr lang="en-US" sz="2400" b="1" dirty="0" smtClean="0">
                <a:solidFill>
                  <a:srgbClr val="FF0000"/>
                </a:solidFill>
                <a:effectLst>
                  <a:outerShdw blurRad="38100" dist="38100" dir="2700000" algn="tl">
                    <a:srgbClr val="000000">
                      <a:alpha val="43137"/>
                    </a:srgbClr>
                  </a:outerShdw>
                </a:effectLst>
                <a:latin typeface="JasmineUPC" pitchFamily="18" charset="-34"/>
                <a:cs typeface="JasmineUPC" pitchFamily="18" charset="-34"/>
              </a:rPr>
              <a:t>school B</a:t>
            </a:r>
            <a:r>
              <a:rPr lang="en-US" sz="2400" dirty="0" smtClean="0">
                <a:latin typeface="JasmineUPC" pitchFamily="18" charset="-34"/>
                <a:cs typeface="JasmineUPC" pitchFamily="18" charset="-34"/>
              </a:rPr>
              <a:t>, it is found that 33% of respondents who go to school by private cars think </a:t>
            </a:r>
            <a:r>
              <a:rPr lang="en-US" sz="2400" b="1" dirty="0" smtClean="0">
                <a:solidFill>
                  <a:srgbClr val="FF0000"/>
                </a:solidFill>
                <a:effectLst>
                  <a:outerShdw blurRad="38100" dist="38100" dir="2700000" algn="tl">
                    <a:srgbClr val="000000">
                      <a:alpha val="43137"/>
                    </a:srgbClr>
                  </a:outerShdw>
                </a:effectLst>
                <a:latin typeface="JasmineUPC" pitchFamily="18" charset="-34"/>
                <a:cs typeface="JasmineUPC" pitchFamily="18" charset="-34"/>
              </a:rPr>
              <a:t>traffic congestion is a problem </a:t>
            </a:r>
            <a:r>
              <a:rPr lang="en-US" sz="2400" dirty="0" smtClean="0">
                <a:latin typeface="JasmineUPC" pitchFamily="18" charset="-34"/>
                <a:cs typeface="JasmineUPC" pitchFamily="18" charset="-34"/>
              </a:rPr>
              <a:t>between 7:31 a.m. and 8:00 a.m., and 10% of the respondents who go to school by private cars think traffic is problematic between 8:01 a.m. and 8:30 a.m.,</a:t>
            </a:r>
            <a:endParaRPr lang="en-US" sz="2400" dirty="0">
              <a:latin typeface="JasmineUPC" pitchFamily="18" charset="-34"/>
              <a:cs typeface="JasmineUPC" pitchFamily="18" charset="-34"/>
            </a:endParaRPr>
          </a:p>
        </p:txBody>
      </p:sp>
      <p:pic>
        <p:nvPicPr>
          <p:cNvPr id="1026" name="Picture 2"/>
          <p:cNvPicPr>
            <a:picLocks noChangeAspect="1" noChangeArrowheads="1"/>
          </p:cNvPicPr>
          <p:nvPr/>
        </p:nvPicPr>
        <p:blipFill>
          <a:blip r:embed="rId3" cstate="print"/>
          <a:srcRect/>
          <a:stretch>
            <a:fillRect/>
          </a:stretch>
        </p:blipFill>
        <p:spPr bwMode="auto">
          <a:xfrm>
            <a:off x="4495800" y="914400"/>
            <a:ext cx="4648200" cy="2781582"/>
          </a:xfrm>
          <a:prstGeom prst="rect">
            <a:avLst/>
          </a:prstGeom>
          <a:noFill/>
          <a:ln w="9525">
            <a:noFill/>
            <a:miter lim="800000"/>
            <a:headEnd/>
            <a:tailEnd/>
          </a:ln>
        </p:spPr>
      </p:pic>
      <p:sp>
        <p:nvSpPr>
          <p:cNvPr id="13" name="Rectangle 2"/>
          <p:cNvSpPr>
            <a:spLocks noChangeArrowheads="1"/>
          </p:cNvSpPr>
          <p:nvPr/>
        </p:nvSpPr>
        <p:spPr bwMode="auto">
          <a:xfrm>
            <a:off x="5943600" y="3429000"/>
            <a:ext cx="2362200" cy="338554"/>
          </a:xfrm>
          <a:prstGeom prst="rect">
            <a:avLst/>
          </a:prstGeom>
          <a:solidFill>
            <a:srgbClr val="FFFF9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Angsana New" pitchFamily="18" charset="-34"/>
                <a:cs typeface="Times New Roman" pitchFamily="18" charset="0"/>
              </a:rPr>
              <a:t>School A</a:t>
            </a:r>
            <a:endParaRPr kumimoji="0" lang="en-US" sz="24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l="7571" t="4102" r="4101" b="5641"/>
          <a:stretch>
            <a:fillRect/>
          </a:stretch>
        </p:blipFill>
        <p:spPr bwMode="auto">
          <a:xfrm>
            <a:off x="4571999" y="3810000"/>
            <a:ext cx="4485409" cy="281940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l="4918" t="5171" r="3279" b="6924"/>
          <a:stretch>
            <a:fillRect/>
          </a:stretch>
        </p:blipFill>
        <p:spPr bwMode="auto">
          <a:xfrm>
            <a:off x="4572000" y="914399"/>
            <a:ext cx="4572000" cy="2775857"/>
          </a:xfrm>
          <a:prstGeom prst="rect">
            <a:avLst/>
          </a:prstGeom>
          <a:noFill/>
          <a:ln w="9525">
            <a:noFill/>
            <a:miter lim="800000"/>
            <a:headEnd/>
            <a:tailEnd/>
          </a:ln>
        </p:spPr>
      </p:pic>
      <p:sp>
        <p:nvSpPr>
          <p:cNvPr id="4" name="Rectangle 3"/>
          <p:cNvSpPr/>
          <p:nvPr/>
        </p:nvSpPr>
        <p:spPr>
          <a:xfrm>
            <a:off x="0" y="167054"/>
            <a:ext cx="9144000" cy="769441"/>
          </a:xfrm>
          <a:prstGeom prst="rect">
            <a:avLst/>
          </a:prstGeom>
          <a:solidFill>
            <a:srgbClr val="FFCCCC"/>
          </a:solidFill>
        </p:spPr>
        <p:txBody>
          <a:bodyPr wrap="square" anchor="ctr">
            <a:spAutoFit/>
          </a:bodyPr>
          <a:lstStyle/>
          <a:p>
            <a:pPr algn="ctr"/>
            <a:r>
              <a:rPr lang="en-US" sz="4400" b="1" dirty="0" smtClean="0">
                <a:latin typeface="JasmineUPC" pitchFamily="18" charset="-34"/>
                <a:cs typeface="JasmineUPC" pitchFamily="18" charset="-34"/>
              </a:rPr>
              <a:t>TRAFFIC DATA</a:t>
            </a:r>
            <a:endParaRPr lang="en-US" sz="4400" b="1" dirty="0" smtClean="0">
              <a:effectLst>
                <a:outerShdw blurRad="38100" dist="38100" dir="2700000" algn="tl">
                  <a:srgbClr val="000000">
                    <a:alpha val="43137"/>
                  </a:srgbClr>
                </a:outerShdw>
              </a:effectLst>
              <a:latin typeface="JasmineUPC" pitchFamily="18" charset="-34"/>
              <a:cs typeface="JasmineUPC" pitchFamily="18" charset="-34"/>
            </a:endParaRPr>
          </a:p>
        </p:txBody>
      </p:sp>
      <p:sp>
        <p:nvSpPr>
          <p:cNvPr id="10" name="Rectangle 9"/>
          <p:cNvSpPr/>
          <p:nvPr/>
        </p:nvSpPr>
        <p:spPr>
          <a:xfrm>
            <a:off x="152400" y="990600"/>
            <a:ext cx="4267200" cy="1815882"/>
          </a:xfrm>
          <a:prstGeom prst="rect">
            <a:avLst/>
          </a:prstGeom>
          <a:solidFill>
            <a:srgbClr val="FFFFCC"/>
          </a:solidFill>
        </p:spPr>
        <p:txBody>
          <a:bodyPr wrap="square">
            <a:spAutoFit/>
          </a:bodyPr>
          <a:lstStyle/>
          <a:p>
            <a:pPr algn="thaiDist"/>
            <a:r>
              <a:rPr lang="en-US" sz="2800" dirty="0" smtClean="0">
                <a:latin typeface="JasmineUPC" pitchFamily="18" charset="-34"/>
                <a:cs typeface="JasmineUPC" pitchFamily="18" charset="-34"/>
              </a:rPr>
              <a:t>From the analysis of </a:t>
            </a:r>
            <a:r>
              <a:rPr lang="en-US" sz="2800" b="1" dirty="0" smtClean="0">
                <a:solidFill>
                  <a:srgbClr val="FF0000"/>
                </a:solidFill>
                <a:effectLst>
                  <a:outerShdw blurRad="38100" dist="38100" dir="2700000" algn="tl">
                    <a:srgbClr val="000000">
                      <a:alpha val="43137"/>
                    </a:srgbClr>
                  </a:outerShdw>
                </a:effectLst>
                <a:latin typeface="JasmineUPC" pitchFamily="18" charset="-34"/>
                <a:cs typeface="JasmineUPC" pitchFamily="18" charset="-34"/>
              </a:rPr>
              <a:t>School A </a:t>
            </a:r>
            <a:r>
              <a:rPr lang="en-US" sz="2800" dirty="0" smtClean="0">
                <a:latin typeface="JasmineUPC" pitchFamily="18" charset="-34"/>
                <a:cs typeface="JasmineUPC" pitchFamily="18" charset="-34"/>
              </a:rPr>
              <a:t>data, it is observed that </a:t>
            </a:r>
            <a:r>
              <a:rPr lang="en-US" sz="2800" b="1" dirty="0" smtClean="0">
                <a:solidFill>
                  <a:srgbClr val="FF0000"/>
                </a:solidFill>
                <a:latin typeface="JasmineUPC" pitchFamily="18" charset="-34"/>
                <a:cs typeface="JasmineUPC" pitchFamily="18" charset="-34"/>
              </a:rPr>
              <a:t>42% </a:t>
            </a:r>
            <a:r>
              <a:rPr lang="en-US" sz="2800" dirty="0" smtClean="0">
                <a:latin typeface="JasmineUPC" pitchFamily="18" charset="-34"/>
                <a:cs typeface="JasmineUPC" pitchFamily="18" charset="-34"/>
              </a:rPr>
              <a:t>of respondents believed </a:t>
            </a:r>
            <a:r>
              <a:rPr lang="en-US" sz="2800" b="1" dirty="0" smtClean="0">
                <a:solidFill>
                  <a:srgbClr val="00B0F0"/>
                </a:solidFill>
                <a:latin typeface="JasmineUPC" pitchFamily="18" charset="-34"/>
                <a:cs typeface="JasmineUPC" pitchFamily="18" charset="-34"/>
              </a:rPr>
              <a:t>school buses can reduce traffic congestion around school.</a:t>
            </a:r>
          </a:p>
        </p:txBody>
      </p:sp>
      <p:sp>
        <p:nvSpPr>
          <p:cNvPr id="14" name="Rectangle 2"/>
          <p:cNvSpPr>
            <a:spLocks noChangeArrowheads="1"/>
          </p:cNvSpPr>
          <p:nvPr/>
        </p:nvSpPr>
        <p:spPr bwMode="auto">
          <a:xfrm>
            <a:off x="6019800" y="6290846"/>
            <a:ext cx="2362200" cy="338554"/>
          </a:xfrm>
          <a:prstGeom prst="rect">
            <a:avLst/>
          </a:prstGeom>
          <a:solidFill>
            <a:srgbClr val="FFCC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Angsana New" pitchFamily="18" charset="-34"/>
                <a:cs typeface="Times New Roman" pitchFamily="18" charset="0"/>
              </a:rPr>
              <a:t>School B</a:t>
            </a:r>
            <a:endParaRPr kumimoji="0" lang="en-US" sz="24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p:txBody>
      </p:sp>
      <p:sp>
        <p:nvSpPr>
          <p:cNvPr id="11" name="Rectangle 10"/>
          <p:cNvSpPr/>
          <p:nvPr/>
        </p:nvSpPr>
        <p:spPr>
          <a:xfrm>
            <a:off x="152400" y="3896827"/>
            <a:ext cx="4267200" cy="1815882"/>
          </a:xfrm>
          <a:prstGeom prst="rect">
            <a:avLst/>
          </a:prstGeom>
          <a:solidFill>
            <a:srgbClr val="FFCCFF"/>
          </a:solidFill>
        </p:spPr>
        <p:txBody>
          <a:bodyPr wrap="square">
            <a:spAutoFit/>
          </a:bodyPr>
          <a:lstStyle/>
          <a:p>
            <a:pPr lvl="0" algn="thaiDist"/>
            <a:r>
              <a:rPr lang="en-US" sz="2800" dirty="0" smtClean="0">
                <a:latin typeface="JasmineUPC" pitchFamily="18" charset="-34"/>
                <a:cs typeface="JasmineUPC" pitchFamily="18" charset="-34"/>
              </a:rPr>
              <a:t>From the analysis of </a:t>
            </a:r>
            <a:r>
              <a:rPr lang="en-US" sz="2800" b="1" dirty="0" smtClean="0">
                <a:solidFill>
                  <a:srgbClr val="FF0000"/>
                </a:solidFill>
                <a:effectLst>
                  <a:outerShdw blurRad="38100" dist="38100" dir="2700000" algn="tl">
                    <a:srgbClr val="000000">
                      <a:alpha val="43137"/>
                    </a:srgbClr>
                  </a:outerShdw>
                </a:effectLst>
                <a:latin typeface="JasmineUPC" pitchFamily="18" charset="-34"/>
                <a:cs typeface="JasmineUPC" pitchFamily="18" charset="-34"/>
              </a:rPr>
              <a:t>School B </a:t>
            </a:r>
            <a:r>
              <a:rPr lang="en-US" sz="2800" dirty="0" smtClean="0">
                <a:latin typeface="JasmineUPC" pitchFamily="18" charset="-34"/>
                <a:cs typeface="JasmineUPC" pitchFamily="18" charset="-34"/>
              </a:rPr>
              <a:t>data, it is observed that </a:t>
            </a:r>
            <a:r>
              <a:rPr lang="en-US" sz="2800" b="1" dirty="0" smtClean="0">
                <a:solidFill>
                  <a:srgbClr val="FF0000"/>
                </a:solidFill>
                <a:effectLst>
                  <a:outerShdw blurRad="38100" dist="38100" dir="2700000" algn="tl">
                    <a:srgbClr val="000000">
                      <a:alpha val="43137"/>
                    </a:srgbClr>
                  </a:outerShdw>
                </a:effectLst>
                <a:latin typeface="JasmineUPC" pitchFamily="18" charset="-34"/>
                <a:cs typeface="JasmineUPC" pitchFamily="18" charset="-34"/>
              </a:rPr>
              <a:t>33% </a:t>
            </a:r>
            <a:r>
              <a:rPr lang="en-US" sz="2800" dirty="0" smtClean="0">
                <a:latin typeface="JasmineUPC" pitchFamily="18" charset="-34"/>
                <a:cs typeface="JasmineUPC" pitchFamily="18" charset="-34"/>
              </a:rPr>
              <a:t>believed </a:t>
            </a:r>
            <a:r>
              <a:rPr lang="en-US" sz="2800" b="1" dirty="0" smtClean="0">
                <a:solidFill>
                  <a:srgbClr val="00B0F0"/>
                </a:solidFill>
                <a:latin typeface="JasmineUPC" pitchFamily="18" charset="-34"/>
                <a:cs typeface="JasmineUPC" pitchFamily="18" charset="-34"/>
              </a:rPr>
              <a:t>shuttle buses can reduce traffic congestion around school.</a:t>
            </a:r>
            <a:endParaRPr lang="en-US" sz="2800" b="1" dirty="0">
              <a:solidFill>
                <a:srgbClr val="00B0F0"/>
              </a:solidFill>
              <a:latin typeface="JasmineUPC" pitchFamily="18" charset="-34"/>
              <a:cs typeface="JasmineUPC" pitchFamily="18" charset="-34"/>
            </a:endParaRPr>
          </a:p>
        </p:txBody>
      </p:sp>
      <p:sp>
        <p:nvSpPr>
          <p:cNvPr id="13" name="Rectangle 2"/>
          <p:cNvSpPr>
            <a:spLocks noChangeArrowheads="1"/>
          </p:cNvSpPr>
          <p:nvPr/>
        </p:nvSpPr>
        <p:spPr bwMode="auto">
          <a:xfrm>
            <a:off x="5943600" y="3429000"/>
            <a:ext cx="2362200" cy="338554"/>
          </a:xfrm>
          <a:prstGeom prst="rect">
            <a:avLst/>
          </a:prstGeom>
          <a:solidFill>
            <a:srgbClr val="FFFF9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Angsana New" pitchFamily="18" charset="-34"/>
                <a:cs typeface="Times New Roman" pitchFamily="18" charset="0"/>
              </a:rPr>
              <a:t>School A</a:t>
            </a:r>
            <a:endParaRPr kumimoji="0" lang="en-US" sz="24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0316"/>
            <a:ext cx="9144000" cy="769441"/>
          </a:xfrm>
          <a:prstGeom prst="rect">
            <a:avLst/>
          </a:prstGeom>
          <a:solidFill>
            <a:srgbClr val="99FFCC"/>
          </a:solidFill>
        </p:spPr>
        <p:txBody>
          <a:bodyPr wrap="square" anchor="ctr">
            <a:spAutoFit/>
          </a:bodyPr>
          <a:lstStyle/>
          <a:p>
            <a:pPr algn="ctr"/>
            <a:r>
              <a:rPr lang="en-US" sz="4400" b="1" dirty="0" smtClean="0">
                <a:effectLst>
                  <a:outerShdw blurRad="38100" dist="38100" dir="2700000" algn="tl">
                    <a:srgbClr val="000000">
                      <a:alpha val="43137"/>
                    </a:srgbClr>
                  </a:outerShdw>
                </a:effectLst>
                <a:latin typeface="JasmineUPC" pitchFamily="18" charset="-34"/>
                <a:ea typeface="Times New Roman"/>
                <a:cs typeface="JasmineUPC" pitchFamily="18" charset="-34"/>
              </a:rPr>
              <a:t>INTRODUCTION</a:t>
            </a:r>
            <a:endParaRPr lang="en-US" sz="4400" dirty="0">
              <a:effectLst>
                <a:outerShdw blurRad="38100" dist="38100" dir="2700000" algn="tl">
                  <a:srgbClr val="000000">
                    <a:alpha val="43137"/>
                  </a:srgbClr>
                </a:outerShdw>
              </a:effectLst>
              <a:latin typeface="JasmineUPC" pitchFamily="18" charset="-34"/>
              <a:cs typeface="JasmineUPC" pitchFamily="18" charset="-34"/>
            </a:endParaRPr>
          </a:p>
        </p:txBody>
      </p:sp>
      <p:sp>
        <p:nvSpPr>
          <p:cNvPr id="20481" name="Rectangle 1"/>
          <p:cNvSpPr>
            <a:spLocks noChangeArrowheads="1"/>
          </p:cNvSpPr>
          <p:nvPr/>
        </p:nvSpPr>
        <p:spPr bwMode="auto">
          <a:xfrm>
            <a:off x="609600" y="914400"/>
            <a:ext cx="78486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533400" algn="just" fontAlgn="base">
              <a:spcBef>
                <a:spcPct val="0"/>
              </a:spcBef>
              <a:spcAft>
                <a:spcPct val="0"/>
              </a:spcAft>
            </a:pPr>
            <a:r>
              <a:rPr lang="en-US" sz="3200" dirty="0" smtClean="0">
                <a:latin typeface="JasmineUPC" pitchFamily="18" charset="-34"/>
                <a:ea typeface="Angsana New" pitchFamily="18" charset="-34"/>
                <a:cs typeface="JasmineUPC" pitchFamily="18" charset="-34"/>
              </a:rPr>
              <a:t>In Bangkok, the private car is favored more than other transportation modes; it is the most favorite method to send or pick up students from home to school and vice versa (</a:t>
            </a:r>
            <a:r>
              <a:rPr lang="en-US" sz="3200" dirty="0" err="1" smtClean="0">
                <a:latin typeface="JasmineUPC" pitchFamily="18" charset="-34"/>
                <a:ea typeface="Angsana New" pitchFamily="18" charset="-34"/>
                <a:cs typeface="JasmineUPC" pitchFamily="18" charset="-34"/>
              </a:rPr>
              <a:t>Dissanayake</a:t>
            </a:r>
            <a:r>
              <a:rPr lang="en-US" sz="3200" dirty="0" smtClean="0">
                <a:latin typeface="JasmineUPC" pitchFamily="18" charset="-34"/>
                <a:ea typeface="Angsana New" pitchFamily="18" charset="-34"/>
                <a:cs typeface="JasmineUPC" pitchFamily="18" charset="-34"/>
              </a:rPr>
              <a:t> &amp; </a:t>
            </a:r>
            <a:r>
              <a:rPr lang="en-US" sz="3200" dirty="0" err="1" smtClean="0">
                <a:latin typeface="JasmineUPC" pitchFamily="18" charset="-34"/>
                <a:ea typeface="Angsana New" pitchFamily="18" charset="-34"/>
                <a:cs typeface="JasmineUPC" pitchFamily="18" charset="-34"/>
              </a:rPr>
              <a:t>Morikawa</a:t>
            </a:r>
            <a:r>
              <a:rPr lang="en-US" sz="3200" dirty="0" smtClean="0">
                <a:latin typeface="JasmineUPC" pitchFamily="18" charset="-34"/>
                <a:ea typeface="Angsana New" pitchFamily="18" charset="-34"/>
                <a:cs typeface="JasmineUPC" pitchFamily="18" charset="-34"/>
              </a:rPr>
              <a:t>, 2010). However, private cars are the main reason for traffic congestion around schools such as blockage of streets and areas around schools (La </a:t>
            </a:r>
            <a:r>
              <a:rPr lang="en-US" sz="3200" dirty="0" err="1" smtClean="0">
                <a:latin typeface="JasmineUPC" pitchFamily="18" charset="-34"/>
                <a:ea typeface="Angsana New" pitchFamily="18" charset="-34"/>
                <a:cs typeface="JasmineUPC" pitchFamily="18" charset="-34"/>
              </a:rPr>
              <a:t>Vigne</a:t>
            </a:r>
            <a:r>
              <a:rPr lang="en-US" sz="3200" dirty="0" smtClean="0">
                <a:latin typeface="JasmineUPC" pitchFamily="18" charset="-34"/>
                <a:ea typeface="Angsana New" pitchFamily="18" charset="-34"/>
                <a:cs typeface="JasmineUPC" pitchFamily="18" charset="-34"/>
              </a:rPr>
              <a:t>, 2007).</a:t>
            </a:r>
          </a:p>
        </p:txBody>
      </p:sp>
      <p:pic>
        <p:nvPicPr>
          <p:cNvPr id="6" name="Picture 2" descr="https://encrypted-tbn3.gstatic.com/images?q=tbn:ANd9GcSSLTNLoC_OJmu2gQd9I8go-UMwzY2nYzYvkgWt4M9M8caTdRwAew"/>
          <p:cNvPicPr>
            <a:picLocks noChangeAspect="1" noChangeArrowheads="1"/>
          </p:cNvPicPr>
          <p:nvPr/>
        </p:nvPicPr>
        <p:blipFill>
          <a:blip r:embed="rId2" cstate="print"/>
          <a:srcRect/>
          <a:stretch>
            <a:fillRect/>
          </a:stretch>
        </p:blipFill>
        <p:spPr bwMode="auto">
          <a:xfrm>
            <a:off x="5943600" y="4038600"/>
            <a:ext cx="2133600" cy="2595991"/>
          </a:xfrm>
          <a:prstGeom prst="rect">
            <a:avLst/>
          </a:prstGeom>
          <a:noFill/>
        </p:spPr>
      </p:pic>
      <p:pic>
        <p:nvPicPr>
          <p:cNvPr id="36868" name="Picture 4" descr="http://stanneskids.com/wp-content/uploads/car-trip.jpg"/>
          <p:cNvPicPr>
            <a:picLocks noChangeAspect="1" noChangeArrowheads="1"/>
          </p:cNvPicPr>
          <p:nvPr/>
        </p:nvPicPr>
        <p:blipFill>
          <a:blip r:embed="rId3" cstate="print"/>
          <a:srcRect/>
          <a:stretch>
            <a:fillRect/>
          </a:stretch>
        </p:blipFill>
        <p:spPr bwMode="auto">
          <a:xfrm>
            <a:off x="1295400" y="3886200"/>
            <a:ext cx="2590800" cy="2744433"/>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7055"/>
            <a:ext cx="9144000" cy="769441"/>
          </a:xfrm>
          <a:prstGeom prst="rect">
            <a:avLst/>
          </a:prstGeom>
          <a:solidFill>
            <a:srgbClr val="33CCFF"/>
          </a:solidFill>
        </p:spPr>
        <p:txBody>
          <a:bodyPr wrap="square" anchor="ctr">
            <a:spAutoFit/>
          </a:bodyPr>
          <a:lstStyle/>
          <a:p>
            <a:pPr algn="ctr"/>
            <a:r>
              <a:rPr lang="en-US" sz="4400" b="1" dirty="0" smtClean="0">
                <a:latin typeface="JasmineUPC" pitchFamily="18" charset="-34"/>
                <a:cs typeface="JasmineUPC" pitchFamily="18" charset="-34"/>
              </a:rPr>
              <a:t>RESULTS</a:t>
            </a:r>
            <a:endParaRPr lang="en-US" sz="4400" b="1" dirty="0" smtClean="0">
              <a:effectLst>
                <a:outerShdw blurRad="38100" dist="38100" dir="2700000" algn="tl">
                  <a:srgbClr val="000000">
                    <a:alpha val="43137"/>
                  </a:srgbClr>
                </a:outerShdw>
              </a:effectLst>
              <a:latin typeface="JasmineUPC" pitchFamily="18" charset="-34"/>
              <a:cs typeface="JasmineUPC" pitchFamily="18" charset="-34"/>
            </a:endParaRPr>
          </a:p>
        </p:txBody>
      </p:sp>
      <p:sp>
        <p:nvSpPr>
          <p:cNvPr id="3073" name="Rectangle 1"/>
          <p:cNvSpPr>
            <a:spLocks noChangeArrowheads="1"/>
          </p:cNvSpPr>
          <p:nvPr/>
        </p:nvSpPr>
        <p:spPr bwMode="auto">
          <a:xfrm>
            <a:off x="76200" y="1008995"/>
            <a:ext cx="4267200" cy="4401205"/>
          </a:xfrm>
          <a:prstGeom prst="rect">
            <a:avLst/>
          </a:prstGeom>
          <a:solidFill>
            <a:srgbClr val="FFFF9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thaiDi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outerShdw blurRad="38100" dist="38100" dir="2700000" algn="tl">
                    <a:srgbClr val="000000">
                      <a:alpha val="43137"/>
                    </a:srgbClr>
                  </a:outerShdw>
                </a:effectLst>
                <a:latin typeface="JasmineUPC" pitchFamily="18" charset="-34"/>
                <a:ea typeface="Angsana New" pitchFamily="18" charset="-34"/>
                <a:cs typeface="JasmineUPC" pitchFamily="18" charset="-34"/>
              </a:rPr>
              <a:t>	School A </a:t>
            </a:r>
            <a:r>
              <a:rPr kumimoji="0" lang="en-US" sz="2800" i="0" u="none" strike="noStrike" cap="none" normalizeH="0" baseline="0" dirty="0" smtClean="0">
                <a:ln>
                  <a:noFill/>
                </a:ln>
                <a:latin typeface="JasmineUPC" pitchFamily="18" charset="-34"/>
                <a:ea typeface="Angsana New" pitchFamily="18" charset="-34"/>
                <a:cs typeface="JasmineUPC" pitchFamily="18" charset="-34"/>
              </a:rPr>
              <a:t>data found that 75.76% of households drive private cars to school, and the reasons why parents drive to school are, </a:t>
            </a:r>
          </a:p>
          <a:p>
            <a:pPr marL="0" marR="0" lvl="0" indent="0" algn="thaiDi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latin typeface="JasmineUPC" pitchFamily="18" charset="-34"/>
                <a:ea typeface="Angsana New" pitchFamily="18" charset="-34"/>
                <a:cs typeface="JasmineUPC" pitchFamily="18" charset="-34"/>
              </a:rPr>
              <a:t>firstly, an inappropriate school bus system; </a:t>
            </a:r>
          </a:p>
          <a:p>
            <a:pPr marL="0" marR="0" lvl="0" indent="0" algn="thaiDi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B0F0"/>
                </a:solidFill>
                <a:latin typeface="JasmineUPC" pitchFamily="18" charset="-34"/>
                <a:ea typeface="Angsana New" pitchFamily="18" charset="-34"/>
                <a:cs typeface="JasmineUPC" pitchFamily="18" charset="-34"/>
              </a:rPr>
              <a:t>secondly, a desire to stay closer to their children; </a:t>
            </a:r>
          </a:p>
          <a:p>
            <a:pPr marL="0" marR="0" lvl="0" indent="0" algn="thaiDist"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latin typeface="JasmineUPC" pitchFamily="18" charset="-34"/>
              <a:ea typeface="Angsana New" pitchFamily="18" charset="-34"/>
              <a:cs typeface="JasmineUPC" pitchFamily="18" charset="-34"/>
            </a:endParaRPr>
          </a:p>
          <a:p>
            <a:pPr marL="0" marR="0" lvl="0" indent="0" algn="thaiDi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latin typeface="JasmineUPC" pitchFamily="18" charset="-34"/>
                <a:ea typeface="Angsana New" pitchFamily="18" charset="-34"/>
                <a:cs typeface="JasmineUPC" pitchFamily="18" charset="-34"/>
              </a:rPr>
              <a:t>thirdly, living near the school.</a:t>
            </a:r>
          </a:p>
        </p:txBody>
      </p:sp>
      <p:sp>
        <p:nvSpPr>
          <p:cNvPr id="12" name="Rectangle 11"/>
          <p:cNvSpPr/>
          <p:nvPr/>
        </p:nvSpPr>
        <p:spPr>
          <a:xfrm>
            <a:off x="4495800" y="990600"/>
            <a:ext cx="4648200" cy="4832092"/>
          </a:xfrm>
          <a:prstGeom prst="rect">
            <a:avLst/>
          </a:prstGeom>
          <a:solidFill>
            <a:srgbClr val="FFCCFF"/>
          </a:solidFill>
        </p:spPr>
        <p:txBody>
          <a:bodyPr wrap="square">
            <a:spAutoFit/>
          </a:bodyPr>
          <a:lstStyle/>
          <a:p>
            <a:pPr lvl="0" algn="thaiDist" fontAlgn="base">
              <a:spcBef>
                <a:spcPct val="0"/>
              </a:spcBef>
              <a:spcAft>
                <a:spcPct val="0"/>
              </a:spcAft>
            </a:pPr>
            <a:r>
              <a:rPr lang="en-US" sz="2800" b="1" dirty="0" smtClean="0">
                <a:solidFill>
                  <a:srgbClr val="FF0000"/>
                </a:solidFill>
                <a:effectLst>
                  <a:outerShdw blurRad="38100" dist="38100" dir="2700000" algn="tl">
                    <a:srgbClr val="000000">
                      <a:alpha val="43137"/>
                    </a:srgbClr>
                  </a:outerShdw>
                </a:effectLst>
                <a:latin typeface="JasmineUPC" pitchFamily="18" charset="-34"/>
                <a:ea typeface="Angsana New" pitchFamily="18" charset="-34"/>
                <a:cs typeface="JasmineUPC" pitchFamily="18" charset="-34"/>
              </a:rPr>
              <a:t>	School B </a:t>
            </a:r>
            <a:r>
              <a:rPr lang="en-US" sz="2800" dirty="0" smtClean="0">
                <a:solidFill>
                  <a:prstClr val="black"/>
                </a:solidFill>
                <a:latin typeface="JasmineUPC" pitchFamily="18" charset="-34"/>
                <a:ea typeface="Angsana New" pitchFamily="18" charset="-34"/>
                <a:cs typeface="JasmineUPC" pitchFamily="18" charset="-34"/>
              </a:rPr>
              <a:t>data found that 90% of households drive private cars to school, and the reasons why students are driven to school by their parents are, </a:t>
            </a:r>
          </a:p>
          <a:p>
            <a:pPr lvl="0" algn="thaiDist" fontAlgn="base">
              <a:spcBef>
                <a:spcPct val="0"/>
              </a:spcBef>
              <a:spcAft>
                <a:spcPct val="0"/>
              </a:spcAft>
            </a:pPr>
            <a:r>
              <a:rPr lang="en-US" sz="2800" b="1" dirty="0" smtClean="0">
                <a:solidFill>
                  <a:prstClr val="black"/>
                </a:solidFill>
                <a:latin typeface="JasmineUPC" pitchFamily="18" charset="-34"/>
                <a:ea typeface="Angsana New" pitchFamily="18" charset="-34"/>
                <a:cs typeface="JasmineUPC" pitchFamily="18" charset="-34"/>
              </a:rPr>
              <a:t>firstly, the convenience of ride-sharing with their parents as a household trip; </a:t>
            </a:r>
            <a:r>
              <a:rPr lang="en-US" sz="2800" b="1" dirty="0" smtClean="0">
                <a:solidFill>
                  <a:srgbClr val="00B0F0"/>
                </a:solidFill>
                <a:latin typeface="JasmineUPC" pitchFamily="18" charset="-34"/>
                <a:ea typeface="Angsana New" pitchFamily="18" charset="-34"/>
                <a:cs typeface="JasmineUPC" pitchFamily="18" charset="-34"/>
              </a:rPr>
              <a:t>secondly, an inappropriate school bus system </a:t>
            </a:r>
          </a:p>
          <a:p>
            <a:pPr lvl="0" algn="thaiDist" fontAlgn="base">
              <a:spcBef>
                <a:spcPct val="0"/>
              </a:spcBef>
              <a:spcAft>
                <a:spcPct val="0"/>
              </a:spcAft>
            </a:pPr>
            <a:endParaRPr lang="en-US" sz="2800" b="1" dirty="0" smtClean="0">
              <a:solidFill>
                <a:prstClr val="black"/>
              </a:solidFill>
              <a:latin typeface="JasmineUPC" pitchFamily="18" charset="-34"/>
              <a:ea typeface="Angsana New" pitchFamily="18" charset="-34"/>
              <a:cs typeface="JasmineUPC" pitchFamily="18" charset="-34"/>
            </a:endParaRPr>
          </a:p>
          <a:p>
            <a:pPr lvl="0" algn="thaiDist" fontAlgn="base">
              <a:spcBef>
                <a:spcPct val="0"/>
              </a:spcBef>
              <a:spcAft>
                <a:spcPct val="0"/>
              </a:spcAft>
            </a:pPr>
            <a:r>
              <a:rPr lang="en-US" sz="2800" b="1" dirty="0" smtClean="0">
                <a:solidFill>
                  <a:prstClr val="black"/>
                </a:solidFill>
                <a:latin typeface="JasmineUPC" pitchFamily="18" charset="-34"/>
                <a:ea typeface="Angsana New" pitchFamily="18" charset="-34"/>
                <a:cs typeface="JasmineUPC" pitchFamily="18" charset="-34"/>
              </a:rPr>
              <a:t>thirdly, the desire for parents to stay closer to their children.</a:t>
            </a:r>
          </a:p>
        </p:txBody>
      </p:sp>
      <p:sp>
        <p:nvSpPr>
          <p:cNvPr id="5" name="Rectangle 4"/>
          <p:cNvSpPr/>
          <p:nvPr/>
        </p:nvSpPr>
        <p:spPr>
          <a:xfrm>
            <a:off x="1600200" y="5715000"/>
            <a:ext cx="5127625" cy="954107"/>
          </a:xfrm>
          <a:prstGeom prst="rect">
            <a:avLst/>
          </a:prstGeom>
        </p:spPr>
        <p:txBody>
          <a:bodyPr wrap="square">
            <a:spAutoFit/>
          </a:bodyPr>
          <a:lstStyle/>
          <a:p>
            <a:pPr lvl="0" algn="thaiDist" fontAlgn="base">
              <a:spcBef>
                <a:spcPct val="0"/>
              </a:spcBef>
              <a:spcAft>
                <a:spcPct val="0"/>
              </a:spcAft>
            </a:pPr>
            <a:r>
              <a:rPr lang="en-US" sz="2800" b="1" dirty="0" smtClean="0">
                <a:solidFill>
                  <a:srgbClr val="FF0000"/>
                </a:solidFill>
                <a:effectLst>
                  <a:outerShdw blurRad="38100" dist="38100" dir="2700000" algn="tl">
                    <a:srgbClr val="000000">
                      <a:alpha val="43137"/>
                    </a:srgbClr>
                  </a:outerShdw>
                </a:effectLst>
                <a:latin typeface="JasmineUPC" pitchFamily="18" charset="-34"/>
                <a:ea typeface="Angsana New" pitchFamily="18" charset="-34"/>
                <a:cs typeface="JasmineUPC" pitchFamily="18" charset="-34"/>
              </a:rPr>
              <a:t> It is notable that several parents of both schools drive private cars.</a:t>
            </a:r>
            <a:endParaRPr lang="en-US" sz="2800" b="1" dirty="0" smtClean="0">
              <a:solidFill>
                <a:srgbClr val="FF0000"/>
              </a:solidFill>
              <a:effectLst>
                <a:outerShdw blurRad="38100" dist="38100" dir="2700000" algn="tl">
                  <a:srgbClr val="000000">
                    <a:alpha val="43137"/>
                  </a:srgbClr>
                </a:outerShdw>
              </a:effectLst>
              <a:latin typeface="JasmineUPC" pitchFamily="18" charset="-34"/>
              <a:cs typeface="JasmineUPC" pitchFamily="18" charset="-34"/>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7055"/>
            <a:ext cx="9144000" cy="769441"/>
          </a:xfrm>
          <a:prstGeom prst="rect">
            <a:avLst/>
          </a:prstGeom>
          <a:solidFill>
            <a:srgbClr val="33CCFF"/>
          </a:solidFill>
        </p:spPr>
        <p:txBody>
          <a:bodyPr wrap="square" anchor="ctr">
            <a:spAutoFit/>
          </a:bodyPr>
          <a:lstStyle/>
          <a:p>
            <a:pPr algn="ctr"/>
            <a:r>
              <a:rPr lang="en-US" sz="4400" b="1" dirty="0" smtClean="0">
                <a:latin typeface="JasmineUPC" pitchFamily="18" charset="-34"/>
                <a:cs typeface="JasmineUPC" pitchFamily="18" charset="-34"/>
              </a:rPr>
              <a:t>RESULTS</a:t>
            </a:r>
            <a:endParaRPr lang="en-US" sz="4400" b="1" dirty="0" smtClean="0">
              <a:effectLst>
                <a:outerShdw blurRad="38100" dist="38100" dir="2700000" algn="tl">
                  <a:srgbClr val="000000">
                    <a:alpha val="43137"/>
                  </a:srgbClr>
                </a:outerShdw>
              </a:effectLst>
              <a:latin typeface="JasmineUPC" pitchFamily="18" charset="-34"/>
              <a:cs typeface="JasmineUPC" pitchFamily="18" charset="-34"/>
            </a:endParaRPr>
          </a:p>
        </p:txBody>
      </p:sp>
      <p:sp>
        <p:nvSpPr>
          <p:cNvPr id="3073" name="Rectangle 1"/>
          <p:cNvSpPr>
            <a:spLocks noChangeArrowheads="1"/>
          </p:cNvSpPr>
          <p:nvPr/>
        </p:nvSpPr>
        <p:spPr bwMode="auto">
          <a:xfrm>
            <a:off x="381000" y="1553076"/>
            <a:ext cx="8534400" cy="2246769"/>
          </a:xfrm>
          <a:prstGeom prst="rect">
            <a:avLst/>
          </a:prstGeom>
          <a:solidFill>
            <a:srgbClr val="CCFFC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thaiDist" fontAlgn="base">
              <a:spcBef>
                <a:spcPct val="0"/>
              </a:spcBef>
              <a:spcAft>
                <a:spcPct val="0"/>
              </a:spcAft>
            </a:pPr>
            <a:r>
              <a:rPr lang="en-US" sz="2800" b="1" dirty="0" smtClean="0">
                <a:solidFill>
                  <a:srgbClr val="FF0000"/>
                </a:solidFill>
                <a:latin typeface="JasmineUPC" pitchFamily="18" charset="-34"/>
                <a:ea typeface="Angsana New" pitchFamily="18" charset="-34"/>
                <a:cs typeface="JasmineUPC" pitchFamily="18" charset="-34"/>
              </a:rPr>
              <a:t>School A</a:t>
            </a:r>
            <a:r>
              <a:rPr lang="en-US" sz="2800" dirty="0" smtClean="0">
                <a:latin typeface="JasmineUPC" pitchFamily="18" charset="-34"/>
                <a:ea typeface="Angsana New" pitchFamily="18" charset="-34"/>
                <a:cs typeface="JasmineUPC" pitchFamily="18" charset="-34"/>
              </a:rPr>
              <a:t> parents are interested in using the school bus, a proportion equal </a:t>
            </a:r>
            <a:r>
              <a:rPr lang="en-US" sz="2800" b="1" dirty="0" smtClean="0">
                <a:solidFill>
                  <a:srgbClr val="FF0000"/>
                </a:solidFill>
                <a:latin typeface="JasmineUPC" pitchFamily="18" charset="-34"/>
                <a:ea typeface="Angsana New" pitchFamily="18" charset="-34"/>
                <a:cs typeface="JasmineUPC" pitchFamily="18" charset="-34"/>
              </a:rPr>
              <a:t>to 15.50% which is greater than the 3.78% of School B parents</a:t>
            </a:r>
            <a:r>
              <a:rPr lang="en-US" sz="2800" dirty="0" smtClean="0">
                <a:latin typeface="JasmineUPC" pitchFamily="18" charset="-34"/>
                <a:ea typeface="Angsana New" pitchFamily="18" charset="-34"/>
                <a:cs typeface="JasmineUPC" pitchFamily="18" charset="-34"/>
              </a:rPr>
              <a:t>.</a:t>
            </a:r>
          </a:p>
          <a:p>
            <a:pPr lvl="0" algn="thaiDist" fontAlgn="base">
              <a:spcBef>
                <a:spcPct val="0"/>
              </a:spcBef>
              <a:spcAft>
                <a:spcPct val="0"/>
              </a:spcAft>
            </a:pPr>
            <a:r>
              <a:rPr lang="en-US" sz="2800" dirty="0" smtClean="0">
                <a:latin typeface="JasmineUPC" pitchFamily="18" charset="-34"/>
                <a:ea typeface="Angsana New" pitchFamily="18" charset="-34"/>
                <a:cs typeface="JasmineUPC" pitchFamily="18" charset="-34"/>
              </a:rPr>
              <a:t>	</a:t>
            </a:r>
          </a:p>
          <a:p>
            <a:pPr lvl="0" algn="thaiDist" fontAlgn="base">
              <a:spcBef>
                <a:spcPct val="0"/>
              </a:spcBef>
              <a:spcAft>
                <a:spcPct val="0"/>
              </a:spcAft>
            </a:pPr>
            <a:r>
              <a:rPr lang="en-US" sz="2800" dirty="0" smtClean="0">
                <a:latin typeface="JasmineUPC" pitchFamily="18" charset="-34"/>
                <a:ea typeface="Angsana New" pitchFamily="18" charset="-34"/>
                <a:cs typeface="JasmineUPC" pitchFamily="18" charset="-34"/>
              </a:rPr>
              <a:t>It shows that management of </a:t>
            </a:r>
            <a:r>
              <a:rPr lang="en-US" sz="2800" b="1" dirty="0" smtClean="0">
                <a:solidFill>
                  <a:srgbClr val="FF00FF"/>
                </a:solidFill>
                <a:effectLst>
                  <a:outerShdw blurRad="38100" dist="38100" dir="2700000" algn="tl">
                    <a:srgbClr val="000000">
                      <a:alpha val="43137"/>
                    </a:srgbClr>
                  </a:outerShdw>
                </a:effectLst>
                <a:latin typeface="JasmineUPC" pitchFamily="18" charset="-34"/>
                <a:ea typeface="Angsana New" pitchFamily="18" charset="-34"/>
                <a:cs typeface="JasmineUPC" pitchFamily="18" charset="-34"/>
              </a:rPr>
              <a:t>School A buses is more efficient than that of School B buses </a:t>
            </a:r>
            <a:r>
              <a:rPr lang="en-US" sz="2800" dirty="0" smtClean="0">
                <a:latin typeface="JasmineUPC" pitchFamily="18" charset="-34"/>
                <a:ea typeface="Angsana New" pitchFamily="18" charset="-34"/>
                <a:cs typeface="JasmineUPC" pitchFamily="18" charset="-34"/>
              </a:rPr>
              <a:t>in terms of the following factors:</a:t>
            </a:r>
          </a:p>
        </p:txBody>
      </p:sp>
      <p:sp>
        <p:nvSpPr>
          <p:cNvPr id="5" name="Rectangle 4"/>
          <p:cNvSpPr/>
          <p:nvPr/>
        </p:nvSpPr>
        <p:spPr>
          <a:xfrm>
            <a:off x="381000" y="3962400"/>
            <a:ext cx="8534400" cy="2677656"/>
          </a:xfrm>
          <a:prstGeom prst="rect">
            <a:avLst/>
          </a:prstGeom>
          <a:solidFill>
            <a:srgbClr val="FFCCCC"/>
          </a:solidFill>
        </p:spPr>
        <p:txBody>
          <a:bodyPr wrap="square">
            <a:spAutoFit/>
          </a:bodyPr>
          <a:lstStyle/>
          <a:p>
            <a:pPr algn="thaiDist"/>
            <a:r>
              <a:rPr lang="en-US" sz="2800" b="1" dirty="0" smtClean="0">
                <a:solidFill>
                  <a:srgbClr val="002060"/>
                </a:solidFill>
                <a:latin typeface="JasmineUPC" pitchFamily="18" charset="-34"/>
                <a:ea typeface="Angsana New" pitchFamily="18" charset="-34"/>
                <a:cs typeface="JasmineUPC" pitchFamily="18" charset="-34"/>
              </a:rPr>
              <a:t>Rates of School A </a:t>
            </a:r>
            <a:r>
              <a:rPr lang="en-US" sz="2800" dirty="0" smtClean="0">
                <a:solidFill>
                  <a:prstClr val="black"/>
                </a:solidFill>
                <a:latin typeface="JasmineUPC" pitchFamily="18" charset="-34"/>
                <a:ea typeface="Angsana New" pitchFamily="18" charset="-34"/>
                <a:cs typeface="JasmineUPC" pitchFamily="18" charset="-34"/>
              </a:rPr>
              <a:t>buses are based on real distances, </a:t>
            </a:r>
          </a:p>
          <a:p>
            <a:pPr algn="thaiDist"/>
            <a:r>
              <a:rPr lang="en-US" sz="2800" b="1" dirty="0" smtClean="0">
                <a:solidFill>
                  <a:srgbClr val="002060"/>
                </a:solidFill>
                <a:latin typeface="JasmineUPC" pitchFamily="18" charset="-34"/>
                <a:ea typeface="Angsana New" pitchFamily="18" charset="-34"/>
                <a:cs typeface="JasmineUPC" pitchFamily="18" charset="-34"/>
              </a:rPr>
              <a:t>Assistants of School A </a:t>
            </a:r>
            <a:r>
              <a:rPr lang="en-US" sz="2800" dirty="0" smtClean="0">
                <a:solidFill>
                  <a:prstClr val="black"/>
                </a:solidFill>
                <a:latin typeface="JasmineUPC" pitchFamily="18" charset="-34"/>
                <a:ea typeface="Angsana New" pitchFamily="18" charset="-34"/>
                <a:cs typeface="JasmineUPC" pitchFamily="18" charset="-34"/>
              </a:rPr>
              <a:t>buses are school staff. </a:t>
            </a:r>
          </a:p>
          <a:p>
            <a:pPr algn="thaiDist"/>
            <a:r>
              <a:rPr lang="en-US" sz="2800" b="1" dirty="0" smtClean="0">
                <a:solidFill>
                  <a:srgbClr val="002060"/>
                </a:solidFill>
                <a:latin typeface="JasmineUPC" pitchFamily="18" charset="-34"/>
                <a:ea typeface="Angsana New" pitchFamily="18" charset="-34"/>
                <a:cs typeface="JasmineUPC" pitchFamily="18" charset="-34"/>
              </a:rPr>
              <a:t>incentives per month </a:t>
            </a:r>
            <a:r>
              <a:rPr lang="en-US" sz="2800" dirty="0" smtClean="0">
                <a:latin typeface="JasmineUPC" pitchFamily="18" charset="-34"/>
                <a:ea typeface="Angsana New" pitchFamily="18" charset="-34"/>
                <a:cs typeface="JasmineUPC" pitchFamily="18" charset="-34"/>
              </a:rPr>
              <a:t>paid </a:t>
            </a:r>
            <a:r>
              <a:rPr lang="en-US" sz="2800" dirty="0" smtClean="0">
                <a:solidFill>
                  <a:prstClr val="black"/>
                </a:solidFill>
                <a:latin typeface="JasmineUPC" pitchFamily="18" charset="-34"/>
                <a:ea typeface="Angsana New" pitchFamily="18" charset="-34"/>
                <a:cs typeface="JasmineUPC" pitchFamily="18" charset="-34"/>
              </a:rPr>
              <a:t>to drivers which makes it an attractive proposition to drive well. </a:t>
            </a:r>
          </a:p>
          <a:p>
            <a:pPr algn="thaiDist"/>
            <a:r>
              <a:rPr lang="en-US" sz="2800" b="1" dirty="0" smtClean="0">
                <a:solidFill>
                  <a:srgbClr val="002060"/>
                </a:solidFill>
                <a:latin typeface="JasmineUPC" pitchFamily="18" charset="-34"/>
                <a:ea typeface="Angsana New" pitchFamily="18" charset="-34"/>
                <a:cs typeface="JasmineUPC" pitchFamily="18" charset="-34"/>
              </a:rPr>
              <a:t>Parents must of School A </a:t>
            </a:r>
            <a:r>
              <a:rPr lang="en-US" sz="2800" dirty="0" smtClean="0">
                <a:solidFill>
                  <a:prstClr val="black"/>
                </a:solidFill>
                <a:latin typeface="JasmineUPC" pitchFamily="18" charset="-34"/>
                <a:ea typeface="Angsana New" pitchFamily="18" charset="-34"/>
                <a:cs typeface="JasmineUPC" pitchFamily="18" charset="-34"/>
              </a:rPr>
              <a:t>pay money directly to School or transfer to bank account. </a:t>
            </a:r>
            <a:endParaRPr lang="en-US" dirty="0"/>
          </a:p>
        </p:txBody>
      </p:sp>
      <p:sp>
        <p:nvSpPr>
          <p:cNvPr id="6" name="Rectangle 5"/>
          <p:cNvSpPr/>
          <p:nvPr/>
        </p:nvSpPr>
        <p:spPr>
          <a:xfrm>
            <a:off x="381000" y="914400"/>
            <a:ext cx="5886450" cy="646331"/>
          </a:xfrm>
          <a:prstGeom prst="rect">
            <a:avLst/>
          </a:prstGeom>
        </p:spPr>
        <p:txBody>
          <a:bodyPr wrap="square">
            <a:spAutoFit/>
          </a:bodyPr>
          <a:lstStyle/>
          <a:p>
            <a:pPr lvl="0" algn="thaiDist" fontAlgn="base">
              <a:spcBef>
                <a:spcPct val="0"/>
              </a:spcBef>
              <a:spcAft>
                <a:spcPct val="0"/>
              </a:spcAft>
            </a:pPr>
            <a:r>
              <a:rPr lang="en-US" sz="3600" b="1" dirty="0" smtClean="0">
                <a:solidFill>
                  <a:srgbClr val="FF0000"/>
                </a:solidFill>
                <a:latin typeface="JasmineUPC" pitchFamily="18" charset="-34"/>
                <a:ea typeface="Angsana New" pitchFamily="18" charset="-34"/>
                <a:cs typeface="JasmineUPC" pitchFamily="18" charset="-34"/>
              </a:rPr>
              <a:t>School bus management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7055"/>
            <a:ext cx="9144000" cy="769441"/>
          </a:xfrm>
          <a:prstGeom prst="rect">
            <a:avLst/>
          </a:prstGeom>
          <a:solidFill>
            <a:srgbClr val="33CCFF"/>
          </a:solidFill>
        </p:spPr>
        <p:txBody>
          <a:bodyPr wrap="square" anchor="ctr">
            <a:spAutoFit/>
          </a:bodyPr>
          <a:lstStyle/>
          <a:p>
            <a:pPr algn="ctr"/>
            <a:r>
              <a:rPr lang="en-US" sz="4400" b="1" dirty="0" smtClean="0">
                <a:latin typeface="JasmineUPC" pitchFamily="18" charset="-34"/>
                <a:cs typeface="JasmineUPC" pitchFamily="18" charset="-34"/>
              </a:rPr>
              <a:t>RESULTS</a:t>
            </a:r>
            <a:endParaRPr lang="en-US" sz="4400" b="1" dirty="0" smtClean="0">
              <a:effectLst>
                <a:outerShdw blurRad="38100" dist="38100" dir="2700000" algn="tl">
                  <a:srgbClr val="000000">
                    <a:alpha val="43137"/>
                  </a:srgbClr>
                </a:outerShdw>
              </a:effectLst>
              <a:latin typeface="JasmineUPC" pitchFamily="18" charset="-34"/>
              <a:cs typeface="JasmineUPC" pitchFamily="18" charset="-34"/>
            </a:endParaRPr>
          </a:p>
        </p:txBody>
      </p:sp>
      <p:sp>
        <p:nvSpPr>
          <p:cNvPr id="3073" name="Rectangle 1"/>
          <p:cNvSpPr>
            <a:spLocks noChangeArrowheads="1"/>
          </p:cNvSpPr>
          <p:nvPr/>
        </p:nvSpPr>
        <p:spPr bwMode="auto">
          <a:xfrm>
            <a:off x="533400" y="1981200"/>
            <a:ext cx="8229600" cy="2062103"/>
          </a:xfrm>
          <a:prstGeom prst="rect">
            <a:avLst/>
          </a:prstGeom>
          <a:solidFill>
            <a:srgbClr val="CCFFC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thaiDist" fontAlgn="base">
              <a:spcBef>
                <a:spcPct val="0"/>
              </a:spcBef>
              <a:spcAft>
                <a:spcPct val="0"/>
              </a:spcAft>
            </a:pPr>
            <a:r>
              <a:rPr lang="en-US" sz="3200" b="1" dirty="0" smtClean="0">
                <a:solidFill>
                  <a:srgbClr val="FF0000"/>
                </a:solidFill>
                <a:effectLst>
                  <a:outerShdw blurRad="38100" dist="38100" dir="2700000" algn="tl">
                    <a:srgbClr val="000000">
                      <a:alpha val="43137"/>
                    </a:srgbClr>
                  </a:outerShdw>
                </a:effectLst>
                <a:latin typeface="JasmineUPC" pitchFamily="18" charset="-34"/>
                <a:ea typeface="Angsana New" pitchFamily="18" charset="-34"/>
                <a:cs typeface="JasmineUPC" pitchFamily="18" charset="-34"/>
              </a:rPr>
              <a:t>School A </a:t>
            </a:r>
            <a:r>
              <a:rPr lang="en-US" sz="3200" dirty="0" smtClean="0">
                <a:effectLst>
                  <a:outerShdw blurRad="38100" dist="38100" dir="2700000" algn="tl">
                    <a:srgbClr val="000000">
                      <a:alpha val="43137"/>
                    </a:srgbClr>
                  </a:outerShdw>
                </a:effectLst>
                <a:latin typeface="JasmineUPC" pitchFamily="18" charset="-34"/>
                <a:ea typeface="Angsana New" pitchFamily="18" charset="-34"/>
                <a:cs typeface="JasmineUPC" pitchFamily="18" charset="-34"/>
              </a:rPr>
              <a:t>is calculated based on distances, </a:t>
            </a:r>
          </a:p>
          <a:p>
            <a:pPr algn="thaiDist" fontAlgn="base">
              <a:spcBef>
                <a:spcPct val="0"/>
              </a:spcBef>
              <a:spcAft>
                <a:spcPct val="0"/>
              </a:spcAft>
            </a:pPr>
            <a:endParaRPr lang="en-US" sz="3200" dirty="0" smtClean="0">
              <a:effectLst>
                <a:outerShdw blurRad="38100" dist="38100" dir="2700000" algn="tl">
                  <a:srgbClr val="000000">
                    <a:alpha val="43137"/>
                  </a:srgbClr>
                </a:outerShdw>
              </a:effectLst>
              <a:latin typeface="JasmineUPC" pitchFamily="18" charset="-34"/>
              <a:ea typeface="Angsana New" pitchFamily="18" charset="-34"/>
              <a:cs typeface="JasmineUPC" pitchFamily="18" charset="-34"/>
            </a:endParaRPr>
          </a:p>
          <a:p>
            <a:pPr algn="thaiDist" fontAlgn="base">
              <a:spcBef>
                <a:spcPct val="0"/>
              </a:spcBef>
              <a:spcAft>
                <a:spcPct val="0"/>
              </a:spcAft>
            </a:pPr>
            <a:r>
              <a:rPr lang="en-US" sz="3200" b="1" dirty="0" smtClean="0">
                <a:solidFill>
                  <a:srgbClr val="FF0000"/>
                </a:solidFill>
                <a:effectLst>
                  <a:outerShdw blurRad="38100" dist="38100" dir="2700000" algn="tl">
                    <a:srgbClr val="000000">
                      <a:alpha val="43137"/>
                    </a:srgbClr>
                  </a:outerShdw>
                </a:effectLst>
                <a:latin typeface="JasmineUPC" pitchFamily="18" charset="-34"/>
                <a:ea typeface="Angsana New" pitchFamily="18" charset="-34"/>
                <a:cs typeface="JasmineUPC" pitchFamily="18" charset="-34"/>
              </a:rPr>
              <a:t>School B </a:t>
            </a:r>
            <a:r>
              <a:rPr lang="en-US" sz="3200" dirty="0" smtClean="0">
                <a:effectLst>
                  <a:outerShdw blurRad="38100" dist="38100" dir="2700000" algn="tl">
                    <a:srgbClr val="000000">
                      <a:alpha val="43137"/>
                    </a:srgbClr>
                  </a:outerShdw>
                </a:effectLst>
                <a:latin typeface="JasmineUPC" pitchFamily="18" charset="-34"/>
                <a:ea typeface="Angsana New" pitchFamily="18" charset="-34"/>
                <a:cs typeface="JasmineUPC" pitchFamily="18" charset="-34"/>
              </a:rPr>
              <a:t>calculates fares based on distances, no rates of distance are stated and not clear.</a:t>
            </a:r>
          </a:p>
        </p:txBody>
      </p:sp>
      <p:sp>
        <p:nvSpPr>
          <p:cNvPr id="5" name="Rectangle 4"/>
          <p:cNvSpPr/>
          <p:nvPr/>
        </p:nvSpPr>
        <p:spPr>
          <a:xfrm>
            <a:off x="533400" y="1143000"/>
            <a:ext cx="8293100" cy="646331"/>
          </a:xfrm>
          <a:prstGeom prst="rect">
            <a:avLst/>
          </a:prstGeom>
        </p:spPr>
        <p:txBody>
          <a:bodyPr wrap="square">
            <a:spAutoFit/>
          </a:bodyPr>
          <a:lstStyle/>
          <a:p>
            <a:pPr lvl="0" algn="thaiDist" fontAlgn="base">
              <a:spcBef>
                <a:spcPct val="0"/>
              </a:spcBef>
              <a:spcAft>
                <a:spcPct val="0"/>
              </a:spcAft>
            </a:pPr>
            <a:r>
              <a:rPr lang="en-US" sz="3600" b="1" dirty="0" smtClean="0">
                <a:solidFill>
                  <a:srgbClr val="FF0000"/>
                </a:solidFill>
                <a:latin typeface="JasmineUPC" pitchFamily="18" charset="-34"/>
                <a:ea typeface="Angsana New" pitchFamily="18" charset="-34"/>
                <a:cs typeface="JasmineUPC" pitchFamily="18" charset="-34"/>
              </a:rPr>
              <a:t>The school bus fares of a one-way trip and round trips </a:t>
            </a:r>
          </a:p>
        </p:txBody>
      </p:sp>
      <p:sp>
        <p:nvSpPr>
          <p:cNvPr id="6" name="Rectangle 5"/>
          <p:cNvSpPr/>
          <p:nvPr/>
        </p:nvSpPr>
        <p:spPr>
          <a:xfrm>
            <a:off x="533400" y="4343400"/>
            <a:ext cx="8378825" cy="1077218"/>
          </a:xfrm>
          <a:prstGeom prst="rect">
            <a:avLst/>
          </a:prstGeom>
        </p:spPr>
        <p:txBody>
          <a:bodyPr wrap="square">
            <a:spAutoFit/>
          </a:bodyPr>
          <a:lstStyle/>
          <a:p>
            <a:pPr lvl="0" algn="thaiDist" fontAlgn="base">
              <a:spcBef>
                <a:spcPct val="0"/>
              </a:spcBef>
              <a:spcAft>
                <a:spcPct val="0"/>
              </a:spcAft>
            </a:pPr>
            <a:r>
              <a:rPr lang="en-US" sz="3200" b="1" dirty="0" smtClean="0">
                <a:solidFill>
                  <a:srgbClr val="002060"/>
                </a:solidFill>
                <a:latin typeface="JasmineUPC" pitchFamily="18" charset="-34"/>
                <a:ea typeface="Angsana New" pitchFamily="18" charset="-34"/>
                <a:cs typeface="JasmineUPC" pitchFamily="18" charset="-34"/>
              </a:rPr>
              <a:t>This shows that the method to calculate fares of School A is greater than School B that similar the fares of round trips.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7055"/>
            <a:ext cx="9144000" cy="769441"/>
          </a:xfrm>
          <a:prstGeom prst="rect">
            <a:avLst/>
          </a:prstGeom>
          <a:solidFill>
            <a:srgbClr val="33CCFF"/>
          </a:solidFill>
        </p:spPr>
        <p:txBody>
          <a:bodyPr wrap="square" anchor="ctr">
            <a:spAutoFit/>
          </a:bodyPr>
          <a:lstStyle/>
          <a:p>
            <a:pPr algn="ctr"/>
            <a:r>
              <a:rPr lang="en-US" sz="4400" b="1" dirty="0" smtClean="0">
                <a:latin typeface="JasmineUPC" pitchFamily="18" charset="-34"/>
                <a:cs typeface="JasmineUPC" pitchFamily="18" charset="-34"/>
              </a:rPr>
              <a:t>RESULTS</a:t>
            </a:r>
            <a:endParaRPr lang="en-US" sz="4400" b="1" dirty="0" smtClean="0">
              <a:effectLst>
                <a:outerShdw blurRad="38100" dist="38100" dir="2700000" algn="tl">
                  <a:srgbClr val="000000">
                    <a:alpha val="43137"/>
                  </a:srgbClr>
                </a:outerShdw>
              </a:effectLst>
              <a:latin typeface="JasmineUPC" pitchFamily="18" charset="-34"/>
              <a:cs typeface="JasmineUPC" pitchFamily="18" charset="-34"/>
            </a:endParaRPr>
          </a:p>
        </p:txBody>
      </p:sp>
      <p:sp>
        <p:nvSpPr>
          <p:cNvPr id="3073" name="Rectangle 1"/>
          <p:cNvSpPr>
            <a:spLocks noChangeArrowheads="1"/>
          </p:cNvSpPr>
          <p:nvPr/>
        </p:nvSpPr>
        <p:spPr bwMode="auto">
          <a:xfrm>
            <a:off x="381000" y="1828800"/>
            <a:ext cx="8382000" cy="2677656"/>
          </a:xfrm>
          <a:prstGeom prst="rect">
            <a:avLst/>
          </a:prstGeom>
          <a:solidFill>
            <a:srgbClr val="FFFF9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thaiDist" fontAlgn="base">
              <a:spcBef>
                <a:spcPct val="0"/>
              </a:spcBef>
              <a:spcAft>
                <a:spcPct val="0"/>
              </a:spcAft>
            </a:pPr>
            <a:r>
              <a:rPr lang="en-US" sz="2800" b="1" dirty="0" smtClean="0">
                <a:effectLst>
                  <a:outerShdw blurRad="38100" dist="38100" dir="2700000" algn="tl">
                    <a:srgbClr val="000000">
                      <a:alpha val="43137"/>
                    </a:srgbClr>
                  </a:outerShdw>
                </a:effectLst>
                <a:latin typeface="JasmineUPC" pitchFamily="18" charset="-34"/>
                <a:ea typeface="Angsana New" pitchFamily="18" charset="-34"/>
                <a:cs typeface="JasmineUPC" pitchFamily="18" charset="-34"/>
              </a:rPr>
              <a:t>School A </a:t>
            </a:r>
            <a:r>
              <a:rPr lang="en-US" sz="2800" dirty="0" smtClean="0">
                <a:latin typeface="JasmineUPC" pitchFamily="18" charset="-34"/>
                <a:ea typeface="Angsana New" pitchFamily="18" charset="-34"/>
                <a:cs typeface="JasmineUPC" pitchFamily="18" charset="-34"/>
              </a:rPr>
              <a:t>is located in an </a:t>
            </a:r>
            <a:r>
              <a:rPr lang="en-US" sz="2800" b="1" dirty="0" smtClean="0">
                <a:solidFill>
                  <a:srgbClr val="FF0000"/>
                </a:solidFill>
                <a:latin typeface="JasmineUPC" pitchFamily="18" charset="-34"/>
                <a:ea typeface="Angsana New" pitchFamily="18" charset="-34"/>
                <a:cs typeface="JasmineUPC" pitchFamily="18" charset="-34"/>
              </a:rPr>
              <a:t>arterial road</a:t>
            </a:r>
            <a:r>
              <a:rPr lang="en-US" sz="2800" dirty="0" smtClean="0">
                <a:latin typeface="JasmineUPC" pitchFamily="18" charset="-34"/>
                <a:ea typeface="Angsana New" pitchFamily="18" charset="-34"/>
                <a:cs typeface="JasmineUPC" pitchFamily="18" charset="-34"/>
              </a:rPr>
              <a:t>, the location is not in the same direction as parents’ workplaces, </a:t>
            </a:r>
            <a:r>
              <a:rPr lang="en-US" sz="2800" b="1" dirty="0" smtClean="0">
                <a:solidFill>
                  <a:srgbClr val="FF0000"/>
                </a:solidFill>
                <a:latin typeface="JasmineUPC" pitchFamily="18" charset="-34"/>
                <a:ea typeface="Angsana New" pitchFamily="18" charset="-34"/>
                <a:cs typeface="JasmineUPC" pitchFamily="18" charset="-34"/>
              </a:rPr>
              <a:t>and it can support high traffic volume in peak hours. </a:t>
            </a:r>
          </a:p>
          <a:p>
            <a:pPr algn="thaiDist" fontAlgn="base">
              <a:spcBef>
                <a:spcPct val="0"/>
              </a:spcBef>
              <a:spcAft>
                <a:spcPct val="0"/>
              </a:spcAft>
            </a:pPr>
            <a:endParaRPr lang="en-US" sz="2800" dirty="0" smtClean="0">
              <a:latin typeface="JasmineUPC" pitchFamily="18" charset="-34"/>
              <a:ea typeface="Angsana New" pitchFamily="18" charset="-34"/>
              <a:cs typeface="JasmineUPC" pitchFamily="18" charset="-34"/>
            </a:endParaRPr>
          </a:p>
          <a:p>
            <a:pPr algn="thaiDist" fontAlgn="base">
              <a:spcBef>
                <a:spcPct val="0"/>
              </a:spcBef>
              <a:spcAft>
                <a:spcPct val="0"/>
              </a:spcAft>
            </a:pPr>
            <a:r>
              <a:rPr lang="en-US" sz="2800" b="1" dirty="0" smtClean="0">
                <a:effectLst>
                  <a:outerShdw blurRad="38100" dist="38100" dir="2700000" algn="tl">
                    <a:srgbClr val="000000">
                      <a:alpha val="43137"/>
                    </a:srgbClr>
                  </a:outerShdw>
                </a:effectLst>
                <a:latin typeface="JasmineUPC" pitchFamily="18" charset="-34"/>
                <a:ea typeface="Angsana New" pitchFamily="18" charset="-34"/>
                <a:cs typeface="JasmineUPC" pitchFamily="18" charset="-34"/>
              </a:rPr>
              <a:t>School B </a:t>
            </a:r>
            <a:r>
              <a:rPr lang="en-US" sz="2800" dirty="0" smtClean="0">
                <a:latin typeface="JasmineUPC" pitchFamily="18" charset="-34"/>
                <a:ea typeface="Angsana New" pitchFamily="18" charset="-34"/>
                <a:cs typeface="JasmineUPC" pitchFamily="18" charset="-34"/>
              </a:rPr>
              <a:t>is sited on a </a:t>
            </a:r>
            <a:r>
              <a:rPr lang="en-US" sz="2800" b="1" dirty="0" smtClean="0">
                <a:solidFill>
                  <a:srgbClr val="FF0000"/>
                </a:solidFill>
                <a:latin typeface="JasmineUPC" pitchFamily="18" charset="-34"/>
                <a:ea typeface="Angsana New" pitchFamily="18" charset="-34"/>
                <a:cs typeface="JasmineUPC" pitchFamily="18" charset="-34"/>
              </a:rPr>
              <a:t>local road</a:t>
            </a:r>
            <a:r>
              <a:rPr lang="en-US" sz="2800" dirty="0" smtClean="0">
                <a:latin typeface="JasmineUPC" pitchFamily="18" charset="-34"/>
                <a:ea typeface="Angsana New" pitchFamily="18" charset="-34"/>
                <a:cs typeface="JasmineUPC" pitchFamily="18" charset="-34"/>
              </a:rPr>
              <a:t>, the location is conveniently in the same direction as the workplaces of some parents, </a:t>
            </a:r>
            <a:r>
              <a:rPr lang="en-US" sz="2800" b="1" dirty="0" smtClean="0">
                <a:solidFill>
                  <a:srgbClr val="FF0000"/>
                </a:solidFill>
                <a:latin typeface="JasmineUPC" pitchFamily="18" charset="-34"/>
                <a:ea typeface="Angsana New" pitchFamily="18" charset="-34"/>
                <a:cs typeface="JasmineUPC" pitchFamily="18" charset="-34"/>
              </a:rPr>
              <a:t>and there are traffic jams in morning peak hours. </a:t>
            </a:r>
          </a:p>
        </p:txBody>
      </p:sp>
      <p:sp>
        <p:nvSpPr>
          <p:cNvPr id="6" name="Rectangle 5"/>
          <p:cNvSpPr/>
          <p:nvPr/>
        </p:nvSpPr>
        <p:spPr>
          <a:xfrm>
            <a:off x="381000" y="4648200"/>
            <a:ext cx="8458200" cy="584775"/>
          </a:xfrm>
          <a:prstGeom prst="rect">
            <a:avLst/>
          </a:prstGeom>
        </p:spPr>
        <p:txBody>
          <a:bodyPr wrap="square">
            <a:spAutoFit/>
          </a:bodyPr>
          <a:lstStyle/>
          <a:p>
            <a:pPr lvl="0" algn="thaiDist" fontAlgn="base">
              <a:spcBef>
                <a:spcPct val="0"/>
              </a:spcBef>
              <a:spcAft>
                <a:spcPct val="0"/>
              </a:spcAft>
            </a:pPr>
            <a:r>
              <a:rPr lang="en-US" sz="3200" b="1" dirty="0" smtClean="0">
                <a:solidFill>
                  <a:srgbClr val="002060"/>
                </a:solidFill>
                <a:latin typeface="JasmineUPC" pitchFamily="18" charset="-34"/>
                <a:ea typeface="Angsana New" pitchFamily="18" charset="-34"/>
                <a:cs typeface="JasmineUPC" pitchFamily="18" charset="-34"/>
              </a:rPr>
              <a:t>The location of School A is better than that of School B. </a:t>
            </a:r>
          </a:p>
        </p:txBody>
      </p:sp>
      <p:sp>
        <p:nvSpPr>
          <p:cNvPr id="5" name="Rectangle 4"/>
          <p:cNvSpPr/>
          <p:nvPr/>
        </p:nvSpPr>
        <p:spPr>
          <a:xfrm>
            <a:off x="304800" y="1066800"/>
            <a:ext cx="4030663" cy="646331"/>
          </a:xfrm>
          <a:prstGeom prst="rect">
            <a:avLst/>
          </a:prstGeom>
        </p:spPr>
        <p:txBody>
          <a:bodyPr wrap="square">
            <a:spAutoFit/>
          </a:bodyPr>
          <a:lstStyle/>
          <a:p>
            <a:pPr lvl="0" algn="thaiDist" fontAlgn="base">
              <a:spcBef>
                <a:spcPct val="0"/>
              </a:spcBef>
              <a:spcAft>
                <a:spcPct val="0"/>
              </a:spcAft>
            </a:pPr>
            <a:r>
              <a:rPr lang="en-US" sz="3600" b="1" dirty="0" smtClean="0">
                <a:solidFill>
                  <a:srgbClr val="FF0000"/>
                </a:solidFill>
                <a:latin typeface="JasmineUPC" pitchFamily="18" charset="-34"/>
                <a:ea typeface="Angsana New" pitchFamily="18" charset="-34"/>
                <a:cs typeface="JasmineUPC" pitchFamily="18" charset="-34"/>
              </a:rPr>
              <a:t>The physical data </a:t>
            </a:r>
          </a:p>
        </p:txBody>
      </p:sp>
      <p:pic>
        <p:nvPicPr>
          <p:cNvPr id="5122" name="Picture 2" descr="https://encrypted-tbn1.gstatic.com/images?q=tbn:ANd9GcSQtmWvfqiHWLKs6VOQhWHAF8ahy3B4dzPVbC-Tkjw4yYDhyIAEIA"/>
          <p:cNvPicPr>
            <a:picLocks noChangeAspect="1" noChangeArrowheads="1"/>
          </p:cNvPicPr>
          <p:nvPr/>
        </p:nvPicPr>
        <p:blipFill>
          <a:blip r:embed="rId2" cstate="print"/>
          <a:srcRect/>
          <a:stretch>
            <a:fillRect/>
          </a:stretch>
        </p:blipFill>
        <p:spPr bwMode="auto">
          <a:xfrm>
            <a:off x="304800" y="5450617"/>
            <a:ext cx="2209800" cy="1178783"/>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7055"/>
            <a:ext cx="9144000" cy="769441"/>
          </a:xfrm>
          <a:prstGeom prst="rect">
            <a:avLst/>
          </a:prstGeom>
          <a:solidFill>
            <a:srgbClr val="33CCFF"/>
          </a:solidFill>
        </p:spPr>
        <p:txBody>
          <a:bodyPr wrap="square" anchor="ctr">
            <a:spAutoFit/>
          </a:bodyPr>
          <a:lstStyle/>
          <a:p>
            <a:pPr algn="ctr"/>
            <a:r>
              <a:rPr lang="en-US" sz="4400" b="1" dirty="0" smtClean="0">
                <a:latin typeface="JasmineUPC" pitchFamily="18" charset="-34"/>
                <a:cs typeface="JasmineUPC" pitchFamily="18" charset="-34"/>
              </a:rPr>
              <a:t>RESULTS</a:t>
            </a:r>
            <a:endParaRPr lang="en-US" sz="4400" b="1" dirty="0" smtClean="0">
              <a:effectLst>
                <a:outerShdw blurRad="38100" dist="38100" dir="2700000" algn="tl">
                  <a:srgbClr val="000000">
                    <a:alpha val="43137"/>
                  </a:srgbClr>
                </a:outerShdw>
              </a:effectLst>
              <a:latin typeface="JasmineUPC" pitchFamily="18" charset="-34"/>
              <a:cs typeface="JasmineUPC" pitchFamily="18" charset="-34"/>
            </a:endParaRPr>
          </a:p>
        </p:txBody>
      </p:sp>
      <p:sp>
        <p:nvSpPr>
          <p:cNvPr id="3073" name="Rectangle 1"/>
          <p:cNvSpPr>
            <a:spLocks noChangeArrowheads="1"/>
          </p:cNvSpPr>
          <p:nvPr/>
        </p:nvSpPr>
        <p:spPr bwMode="auto">
          <a:xfrm>
            <a:off x="457200" y="1788855"/>
            <a:ext cx="8382000" cy="2554545"/>
          </a:xfrm>
          <a:prstGeom prst="rect">
            <a:avLst/>
          </a:prstGeom>
          <a:solidFill>
            <a:srgbClr val="CCFFC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thaiDist" fontAlgn="base">
              <a:spcBef>
                <a:spcPct val="0"/>
              </a:spcBef>
              <a:spcAft>
                <a:spcPct val="0"/>
              </a:spcAft>
            </a:pPr>
            <a:r>
              <a:rPr lang="en-US" sz="3200" dirty="0" smtClean="0">
                <a:latin typeface="JasmineUPC" pitchFamily="18" charset="-34"/>
                <a:cs typeface="JasmineUPC" pitchFamily="18" charset="-34"/>
              </a:rPr>
              <a:t>most parents of </a:t>
            </a:r>
            <a:r>
              <a:rPr lang="en-US" sz="3200" b="1" dirty="0" smtClean="0">
                <a:solidFill>
                  <a:srgbClr val="FF0000"/>
                </a:solidFill>
                <a:effectLst>
                  <a:outerShdw blurRad="38100" dist="38100" dir="2700000" algn="tl">
                    <a:srgbClr val="000000">
                      <a:alpha val="43137"/>
                    </a:srgbClr>
                  </a:outerShdw>
                </a:effectLst>
                <a:latin typeface="JasmineUPC" pitchFamily="18" charset="-34"/>
                <a:cs typeface="JasmineUPC" pitchFamily="18" charset="-34"/>
              </a:rPr>
              <a:t>School A </a:t>
            </a:r>
            <a:r>
              <a:rPr lang="en-US" sz="3200" dirty="0" smtClean="0">
                <a:latin typeface="JasmineUPC" pitchFamily="18" charset="-34"/>
                <a:cs typeface="JasmineUPC" pitchFamily="18" charset="-34"/>
              </a:rPr>
              <a:t>think traffic congestion </a:t>
            </a:r>
            <a:r>
              <a:rPr lang="en-US" sz="3200" b="1" dirty="0" smtClean="0">
                <a:solidFill>
                  <a:srgbClr val="0070C0"/>
                </a:solidFill>
                <a:latin typeface="JasmineUPC" pitchFamily="18" charset="-34"/>
                <a:cs typeface="JasmineUPC" pitchFamily="18" charset="-34"/>
              </a:rPr>
              <a:t>isn’t a problem </a:t>
            </a:r>
            <a:r>
              <a:rPr lang="en-US" sz="3200" dirty="0" smtClean="0">
                <a:latin typeface="JasmineUPC" pitchFamily="18" charset="-34"/>
                <a:cs typeface="JasmineUPC" pitchFamily="18" charset="-34"/>
              </a:rPr>
              <a:t>around school, </a:t>
            </a:r>
          </a:p>
          <a:p>
            <a:pPr algn="thaiDist" fontAlgn="base">
              <a:spcBef>
                <a:spcPct val="0"/>
              </a:spcBef>
              <a:spcAft>
                <a:spcPct val="0"/>
              </a:spcAft>
            </a:pPr>
            <a:endParaRPr lang="en-US" sz="3200" dirty="0" smtClean="0">
              <a:latin typeface="JasmineUPC" pitchFamily="18" charset="-34"/>
              <a:cs typeface="JasmineUPC" pitchFamily="18" charset="-34"/>
            </a:endParaRPr>
          </a:p>
          <a:p>
            <a:pPr algn="thaiDist" fontAlgn="base">
              <a:spcBef>
                <a:spcPct val="0"/>
              </a:spcBef>
              <a:spcAft>
                <a:spcPct val="0"/>
              </a:spcAft>
            </a:pPr>
            <a:r>
              <a:rPr lang="en-US" sz="3200" dirty="0" smtClean="0">
                <a:latin typeface="JasmineUPC" pitchFamily="18" charset="-34"/>
                <a:cs typeface="JasmineUPC" pitchFamily="18" charset="-34"/>
              </a:rPr>
              <a:t>while most parents of </a:t>
            </a:r>
            <a:r>
              <a:rPr lang="en-US" sz="3200" b="1" dirty="0" smtClean="0">
                <a:solidFill>
                  <a:srgbClr val="FF0000"/>
                </a:solidFill>
                <a:latin typeface="JasmineUPC" pitchFamily="18" charset="-34"/>
                <a:cs typeface="JasmineUPC" pitchFamily="18" charset="-34"/>
              </a:rPr>
              <a:t>School B </a:t>
            </a:r>
            <a:r>
              <a:rPr lang="en-US" sz="3200" dirty="0" smtClean="0">
                <a:latin typeface="JasmineUPC" pitchFamily="18" charset="-34"/>
                <a:cs typeface="JasmineUPC" pitchFamily="18" charset="-34"/>
              </a:rPr>
              <a:t>think the traffic congestion </a:t>
            </a:r>
            <a:r>
              <a:rPr lang="en-US" sz="3200" b="1" dirty="0" smtClean="0">
                <a:solidFill>
                  <a:srgbClr val="0070C0"/>
                </a:solidFill>
                <a:latin typeface="JasmineUPC" pitchFamily="18" charset="-34"/>
                <a:cs typeface="JasmineUPC" pitchFamily="18" charset="-34"/>
              </a:rPr>
              <a:t>is a problem</a:t>
            </a:r>
            <a:r>
              <a:rPr lang="en-US" sz="3200" dirty="0" smtClean="0">
                <a:latin typeface="JasmineUPC" pitchFamily="18" charset="-34"/>
                <a:cs typeface="JasmineUPC" pitchFamily="18" charset="-34"/>
              </a:rPr>
              <a:t>. Regardless, 90% of them still drive to school </a:t>
            </a:r>
          </a:p>
        </p:txBody>
      </p:sp>
      <p:sp>
        <p:nvSpPr>
          <p:cNvPr id="5" name="Rectangle 4"/>
          <p:cNvSpPr/>
          <p:nvPr/>
        </p:nvSpPr>
        <p:spPr>
          <a:xfrm>
            <a:off x="397240" y="1051810"/>
            <a:ext cx="4443413" cy="646331"/>
          </a:xfrm>
          <a:prstGeom prst="rect">
            <a:avLst/>
          </a:prstGeom>
        </p:spPr>
        <p:txBody>
          <a:bodyPr wrap="square">
            <a:spAutoFit/>
          </a:bodyPr>
          <a:lstStyle/>
          <a:p>
            <a:pPr lvl="0" algn="thaiDist" fontAlgn="base">
              <a:spcBef>
                <a:spcPct val="0"/>
              </a:spcBef>
              <a:spcAft>
                <a:spcPct val="0"/>
              </a:spcAft>
            </a:pPr>
            <a:r>
              <a:rPr lang="en-US" sz="3600" b="1" dirty="0" smtClean="0">
                <a:solidFill>
                  <a:srgbClr val="FF0000"/>
                </a:solidFill>
                <a:latin typeface="JasmineUPC" pitchFamily="18" charset="-34"/>
                <a:cs typeface="JasmineUPC" pitchFamily="18" charset="-34"/>
              </a:rPr>
              <a:t>The traffic data, </a:t>
            </a:r>
          </a:p>
        </p:txBody>
      </p:sp>
      <p:sp>
        <p:nvSpPr>
          <p:cNvPr id="6" name="Rectangle 5"/>
          <p:cNvSpPr/>
          <p:nvPr/>
        </p:nvSpPr>
        <p:spPr>
          <a:xfrm>
            <a:off x="533400" y="4572000"/>
            <a:ext cx="8153399" cy="1569660"/>
          </a:xfrm>
          <a:prstGeom prst="rect">
            <a:avLst/>
          </a:prstGeom>
        </p:spPr>
        <p:txBody>
          <a:bodyPr wrap="square">
            <a:spAutoFit/>
          </a:bodyPr>
          <a:lstStyle/>
          <a:p>
            <a:pPr lvl="0" algn="thaiDist" fontAlgn="base">
              <a:spcBef>
                <a:spcPct val="0"/>
              </a:spcBef>
              <a:spcAft>
                <a:spcPct val="0"/>
              </a:spcAft>
            </a:pPr>
            <a:r>
              <a:rPr lang="en-US" sz="3200" b="1" dirty="0" smtClean="0">
                <a:solidFill>
                  <a:srgbClr val="002060"/>
                </a:solidFill>
                <a:latin typeface="JasmineUPC" pitchFamily="18" charset="-34"/>
                <a:cs typeface="JasmineUPC" pitchFamily="18" charset="-34"/>
              </a:rPr>
              <a:t>It shows that a different perception exists about traffic congestion around these two schools despite School A and School B being located in the same district.</a:t>
            </a:r>
          </a:p>
        </p:txBody>
      </p:sp>
      <p:pic>
        <p:nvPicPr>
          <p:cNvPr id="7" name="Picture 6" descr="https://encrypted-tbn1.gstatic.com/images?q=tbn:ANd9GcTaZoYjlyi1Ht1YVWgwHERlM2gESU8OWHyV0wpFbZPMRVfFz40cHA"/>
          <p:cNvPicPr>
            <a:picLocks noChangeAspect="1" noChangeArrowheads="1"/>
          </p:cNvPicPr>
          <p:nvPr/>
        </p:nvPicPr>
        <p:blipFill>
          <a:blip r:embed="rId3" cstate="print"/>
          <a:srcRect t="10471" b="5759"/>
          <a:stretch>
            <a:fillRect/>
          </a:stretch>
        </p:blipFill>
        <p:spPr bwMode="auto">
          <a:xfrm>
            <a:off x="6534150" y="5546360"/>
            <a:ext cx="2457450" cy="1256204"/>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7056"/>
            <a:ext cx="9144000" cy="769441"/>
          </a:xfrm>
          <a:prstGeom prst="rect">
            <a:avLst/>
          </a:prstGeom>
          <a:solidFill>
            <a:srgbClr val="33CCFF"/>
          </a:solidFill>
        </p:spPr>
        <p:txBody>
          <a:bodyPr wrap="square" anchor="ctr">
            <a:spAutoFit/>
          </a:bodyPr>
          <a:lstStyle/>
          <a:p>
            <a:pPr algn="ctr"/>
            <a:r>
              <a:rPr lang="en-US" sz="4400" b="1" dirty="0" smtClean="0">
                <a:latin typeface="JasmineUPC" pitchFamily="18" charset="-34"/>
                <a:cs typeface="JasmineUPC" pitchFamily="18" charset="-34"/>
              </a:rPr>
              <a:t>CONCLUSION</a:t>
            </a:r>
            <a:endParaRPr lang="en-US" sz="4400" b="1" dirty="0" smtClean="0">
              <a:effectLst>
                <a:outerShdw blurRad="38100" dist="38100" dir="2700000" algn="tl">
                  <a:srgbClr val="000000">
                    <a:alpha val="43137"/>
                  </a:srgbClr>
                </a:outerShdw>
              </a:effectLst>
              <a:latin typeface="JasmineUPC" pitchFamily="18" charset="-34"/>
              <a:cs typeface="JasmineUPC" pitchFamily="18" charset="-34"/>
            </a:endParaRPr>
          </a:p>
        </p:txBody>
      </p:sp>
      <p:sp>
        <p:nvSpPr>
          <p:cNvPr id="3073" name="Rectangle 1"/>
          <p:cNvSpPr>
            <a:spLocks noChangeArrowheads="1"/>
          </p:cNvSpPr>
          <p:nvPr/>
        </p:nvSpPr>
        <p:spPr bwMode="auto">
          <a:xfrm>
            <a:off x="304800" y="1201579"/>
            <a:ext cx="8382000" cy="3046988"/>
          </a:xfrm>
          <a:prstGeom prst="rect">
            <a:avLst/>
          </a:prstGeom>
          <a:solidFill>
            <a:srgbClr val="CCFFC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thaiDist" fontAlgn="base">
              <a:spcBef>
                <a:spcPct val="0"/>
              </a:spcBef>
              <a:spcAft>
                <a:spcPct val="0"/>
              </a:spcAft>
            </a:pPr>
            <a:r>
              <a:rPr lang="en-US" sz="3200" dirty="0" smtClean="0">
                <a:latin typeface="JasmineUPC" pitchFamily="18" charset="-34"/>
                <a:ea typeface="Angsana New" pitchFamily="18" charset="-34"/>
                <a:cs typeface="JasmineUPC" pitchFamily="18" charset="-34"/>
              </a:rPr>
              <a:t>	The results indicate that </a:t>
            </a:r>
            <a:r>
              <a:rPr lang="en-US" sz="3200" b="1" dirty="0" smtClean="0">
                <a:solidFill>
                  <a:srgbClr val="FF0000"/>
                </a:solidFill>
                <a:latin typeface="JasmineUPC" pitchFamily="18" charset="-34"/>
                <a:ea typeface="Angsana New" pitchFamily="18" charset="-34"/>
                <a:cs typeface="JasmineUPC" pitchFamily="18" charset="-34"/>
              </a:rPr>
              <a:t>parents’ decision</a:t>
            </a:r>
            <a:r>
              <a:rPr lang="en-US" sz="3200" dirty="0" smtClean="0">
                <a:latin typeface="JasmineUPC" pitchFamily="18" charset="-34"/>
                <a:ea typeface="Angsana New" pitchFamily="18" charset="-34"/>
                <a:cs typeface="JasmineUPC" pitchFamily="18" charset="-34"/>
              </a:rPr>
              <a:t> to </a:t>
            </a:r>
            <a:r>
              <a:rPr lang="en-US" sz="3200" b="1" dirty="0" smtClean="0">
                <a:solidFill>
                  <a:srgbClr val="0070C0"/>
                </a:solidFill>
                <a:latin typeface="JasmineUPC" pitchFamily="18" charset="-34"/>
                <a:ea typeface="Angsana New" pitchFamily="18" charset="-34"/>
                <a:cs typeface="JasmineUPC" pitchFamily="18" charset="-34"/>
              </a:rPr>
              <a:t>use school bus </a:t>
            </a:r>
            <a:r>
              <a:rPr lang="en-US" sz="3200" dirty="0" smtClean="0">
                <a:latin typeface="JasmineUPC" pitchFamily="18" charset="-34"/>
                <a:ea typeface="Angsana New" pitchFamily="18" charset="-34"/>
                <a:cs typeface="JasmineUPC" pitchFamily="18" charset="-34"/>
              </a:rPr>
              <a:t>management for their children’s transportation to school </a:t>
            </a:r>
            <a:r>
              <a:rPr lang="en-US" sz="3200" b="1" dirty="0" smtClean="0">
                <a:solidFill>
                  <a:srgbClr val="FF00FF"/>
                </a:solidFill>
                <a:latin typeface="JasmineUPC" pitchFamily="18" charset="-34"/>
                <a:ea typeface="Angsana New" pitchFamily="18" charset="-34"/>
                <a:cs typeface="JasmineUPC" pitchFamily="18" charset="-34"/>
              </a:rPr>
              <a:t>includes school bus service time, school bus fares, and school bus operation.</a:t>
            </a:r>
            <a:r>
              <a:rPr lang="en-US" sz="3200" dirty="0" smtClean="0">
                <a:latin typeface="JasmineUPC" pitchFamily="18" charset="-34"/>
                <a:ea typeface="Angsana New" pitchFamily="18" charset="-34"/>
                <a:cs typeface="JasmineUPC" pitchFamily="18" charset="-34"/>
              </a:rPr>
              <a:t> Further work would be interesting and is recommended to construct the </a:t>
            </a:r>
            <a:r>
              <a:rPr lang="en-US" sz="3200" dirty="0" err="1" smtClean="0">
                <a:latin typeface="JasmineUPC" pitchFamily="18" charset="-34"/>
                <a:ea typeface="Angsana New" pitchFamily="18" charset="-34"/>
                <a:cs typeface="JasmineUPC" pitchFamily="18" charset="-34"/>
              </a:rPr>
              <a:t>logit</a:t>
            </a:r>
            <a:r>
              <a:rPr lang="en-US" sz="3200" dirty="0" smtClean="0">
                <a:latin typeface="JasmineUPC" pitchFamily="18" charset="-34"/>
                <a:ea typeface="Angsana New" pitchFamily="18" charset="-34"/>
                <a:cs typeface="JasmineUPC" pitchFamily="18" charset="-34"/>
              </a:rPr>
              <a:t> model for School A and use </a:t>
            </a:r>
            <a:r>
              <a:rPr lang="en-US" sz="3200" dirty="0" err="1" smtClean="0">
                <a:latin typeface="JasmineUPC" pitchFamily="18" charset="-34"/>
                <a:ea typeface="Angsana New" pitchFamily="18" charset="-34"/>
                <a:cs typeface="JasmineUPC" pitchFamily="18" charset="-34"/>
              </a:rPr>
              <a:t>ArcGIS</a:t>
            </a:r>
            <a:r>
              <a:rPr lang="en-US" sz="3200" dirty="0" smtClean="0">
                <a:latin typeface="JasmineUPC" pitchFamily="18" charset="-34"/>
                <a:ea typeface="Angsana New" pitchFamily="18" charset="-34"/>
                <a:cs typeface="JasmineUPC" pitchFamily="18" charset="-34"/>
              </a:rPr>
              <a:t> to analysis household locations.</a:t>
            </a:r>
          </a:p>
        </p:txBody>
      </p:sp>
      <p:pic>
        <p:nvPicPr>
          <p:cNvPr id="5" name="Picture 2" descr="https://encrypted-tbn0.gstatic.com/images?q=tbn:ANd9GcTOO57JrwYFkDPIZFlLzGJnuHHTpXYbatg0b33y8dDBhXKOxCw1"/>
          <p:cNvPicPr>
            <a:picLocks noChangeAspect="1" noChangeArrowheads="1"/>
          </p:cNvPicPr>
          <p:nvPr/>
        </p:nvPicPr>
        <p:blipFill>
          <a:blip r:embed="rId2" cstate="print"/>
          <a:srcRect/>
          <a:stretch>
            <a:fillRect/>
          </a:stretch>
        </p:blipFill>
        <p:spPr bwMode="auto">
          <a:xfrm>
            <a:off x="1295400" y="4495335"/>
            <a:ext cx="2057400" cy="1643411"/>
          </a:xfrm>
          <a:prstGeom prst="rect">
            <a:avLst/>
          </a:prstGeom>
          <a:noFill/>
        </p:spPr>
      </p:pic>
      <p:pic>
        <p:nvPicPr>
          <p:cNvPr id="6" name="Picture 2" descr="https://encrypted-tbn3.gstatic.com/images?q=tbn:ANd9GcQJS0k5RvOhK8IPMfT2GhVMhjJ7glUDT6Tj2-3Z2PPUZW7ulLqb"/>
          <p:cNvPicPr>
            <a:picLocks noChangeAspect="1" noChangeArrowheads="1"/>
          </p:cNvPicPr>
          <p:nvPr/>
        </p:nvPicPr>
        <p:blipFill>
          <a:blip r:embed="rId3" cstate="print"/>
          <a:srcRect/>
          <a:stretch>
            <a:fillRect/>
          </a:stretch>
        </p:blipFill>
        <p:spPr bwMode="auto">
          <a:xfrm>
            <a:off x="5867400" y="5257800"/>
            <a:ext cx="1967356" cy="129944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p:cNvPicPr>
            <a:picLocks noChangeAspect="1" noChangeArrowheads="1"/>
          </p:cNvPicPr>
          <p:nvPr/>
        </p:nvPicPr>
        <p:blipFill>
          <a:blip r:embed="rId2" cstate="print"/>
          <a:srcRect l="7833" t="3125" r="20717" b="13542"/>
          <a:stretch>
            <a:fillRect/>
          </a:stretch>
        </p:blipFill>
        <p:spPr bwMode="auto">
          <a:xfrm>
            <a:off x="533400" y="3962399"/>
            <a:ext cx="3962400" cy="2598295"/>
          </a:xfrm>
          <a:prstGeom prst="rect">
            <a:avLst/>
          </a:prstGeom>
          <a:noFill/>
          <a:ln w="9525">
            <a:noFill/>
            <a:miter lim="800000"/>
            <a:headEnd/>
            <a:tailEnd/>
          </a:ln>
        </p:spPr>
      </p:pic>
      <p:sp>
        <p:nvSpPr>
          <p:cNvPr id="5" name="Rectangle 4"/>
          <p:cNvSpPr/>
          <p:nvPr/>
        </p:nvSpPr>
        <p:spPr>
          <a:xfrm>
            <a:off x="0" y="130316"/>
            <a:ext cx="9144000" cy="769441"/>
          </a:xfrm>
          <a:prstGeom prst="rect">
            <a:avLst/>
          </a:prstGeom>
          <a:solidFill>
            <a:srgbClr val="99FFCC"/>
          </a:solidFill>
        </p:spPr>
        <p:txBody>
          <a:bodyPr wrap="square" anchor="ctr">
            <a:spAutoFit/>
          </a:bodyPr>
          <a:lstStyle/>
          <a:p>
            <a:pPr algn="ctr"/>
            <a:r>
              <a:rPr lang="en-US" sz="4400" b="1" dirty="0" smtClean="0">
                <a:effectLst>
                  <a:outerShdw blurRad="38100" dist="38100" dir="2700000" algn="tl">
                    <a:srgbClr val="000000">
                      <a:alpha val="43137"/>
                    </a:srgbClr>
                  </a:outerShdw>
                </a:effectLst>
                <a:latin typeface="JasmineUPC" pitchFamily="18" charset="-34"/>
                <a:ea typeface="Times New Roman"/>
                <a:cs typeface="JasmineUPC" pitchFamily="18" charset="-34"/>
              </a:rPr>
              <a:t>INTRODUCTION</a:t>
            </a:r>
            <a:endParaRPr lang="en-US" sz="4400" dirty="0">
              <a:effectLst>
                <a:outerShdw blurRad="38100" dist="38100" dir="2700000" algn="tl">
                  <a:srgbClr val="000000">
                    <a:alpha val="43137"/>
                  </a:srgbClr>
                </a:outerShdw>
              </a:effectLst>
              <a:latin typeface="JasmineUPC" pitchFamily="18" charset="-34"/>
              <a:cs typeface="JasmineUPC" pitchFamily="18" charset="-34"/>
            </a:endParaRPr>
          </a:p>
        </p:txBody>
      </p:sp>
      <p:sp>
        <p:nvSpPr>
          <p:cNvPr id="20481" name="Rectangle 1"/>
          <p:cNvSpPr>
            <a:spLocks noChangeArrowheads="1"/>
          </p:cNvSpPr>
          <p:nvPr/>
        </p:nvSpPr>
        <p:spPr bwMode="auto">
          <a:xfrm>
            <a:off x="685800" y="990600"/>
            <a:ext cx="78486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533400" algn="just" fontAlgn="base">
              <a:spcBef>
                <a:spcPct val="0"/>
              </a:spcBef>
              <a:spcAft>
                <a:spcPct val="0"/>
              </a:spcAft>
            </a:pPr>
            <a:r>
              <a:rPr lang="en-US" sz="3200" dirty="0" smtClean="0">
                <a:latin typeface="JasmineUPC" pitchFamily="18" charset="-34"/>
                <a:ea typeface="Angsana New" pitchFamily="18" charset="-34"/>
                <a:cs typeface="JasmineUPC" pitchFamily="18" charset="-34"/>
              </a:rPr>
              <a:t>Parents who have high incomes choose private schools or selected schools for their children to attend, and they tend to drive their children by themselves in the morning and park their cars to wait for those students to finish class and get them home in the evening. That is the reason of traffic congestion around schools (Khan et al., 2011). </a:t>
            </a:r>
          </a:p>
        </p:txBody>
      </p:sp>
      <p:pic>
        <p:nvPicPr>
          <p:cNvPr id="6" name="Picture 2" descr="D:\VDO+PICSรุ่งอรุณ\pic\DSC00545.JPG"/>
          <p:cNvPicPr>
            <a:picLocks noChangeAspect="1" noChangeArrowheads="1"/>
          </p:cNvPicPr>
          <p:nvPr/>
        </p:nvPicPr>
        <p:blipFill>
          <a:blip r:embed="rId3" cstate="print"/>
          <a:srcRect/>
          <a:stretch>
            <a:fillRect/>
          </a:stretch>
        </p:blipFill>
        <p:spPr bwMode="auto">
          <a:xfrm>
            <a:off x="5029200" y="3962400"/>
            <a:ext cx="3886200" cy="2624890"/>
          </a:xfrm>
          <a:prstGeom prst="rect">
            <a:avLst/>
          </a:prstGeom>
          <a:noFill/>
        </p:spPr>
      </p:pic>
      <p:sp>
        <p:nvSpPr>
          <p:cNvPr id="7" name="Rectangle 2"/>
          <p:cNvSpPr>
            <a:spLocks noChangeArrowheads="1"/>
          </p:cNvSpPr>
          <p:nvPr/>
        </p:nvSpPr>
        <p:spPr bwMode="auto">
          <a:xfrm>
            <a:off x="1295400" y="6324600"/>
            <a:ext cx="2362200" cy="338554"/>
          </a:xfrm>
          <a:prstGeom prst="rect">
            <a:avLst/>
          </a:prstGeom>
          <a:solidFill>
            <a:srgbClr val="FFFF9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Angsana New" pitchFamily="18" charset="-34"/>
                <a:cs typeface="Times New Roman" pitchFamily="18" charset="0"/>
              </a:rPr>
              <a:t>School A</a:t>
            </a:r>
            <a:endParaRPr kumimoji="0" lang="en-US" sz="24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p:txBody>
      </p:sp>
      <p:sp>
        <p:nvSpPr>
          <p:cNvPr id="8" name="Rectangle 2"/>
          <p:cNvSpPr>
            <a:spLocks noChangeArrowheads="1"/>
          </p:cNvSpPr>
          <p:nvPr/>
        </p:nvSpPr>
        <p:spPr bwMode="auto">
          <a:xfrm>
            <a:off x="6096000" y="6400800"/>
            <a:ext cx="2362200" cy="338554"/>
          </a:xfrm>
          <a:prstGeom prst="rect">
            <a:avLst/>
          </a:prstGeom>
          <a:solidFill>
            <a:srgbClr val="FFCC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Angsana New" pitchFamily="18" charset="-34"/>
                <a:cs typeface="Times New Roman" pitchFamily="18" charset="0"/>
              </a:rPr>
              <a:t>School B</a:t>
            </a:r>
            <a:endParaRPr kumimoji="0" lang="en-US" sz="24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0316"/>
            <a:ext cx="9144000" cy="769441"/>
          </a:xfrm>
          <a:prstGeom prst="rect">
            <a:avLst/>
          </a:prstGeom>
          <a:solidFill>
            <a:srgbClr val="99FFCC"/>
          </a:solidFill>
        </p:spPr>
        <p:txBody>
          <a:bodyPr wrap="square" anchor="ctr">
            <a:spAutoFit/>
          </a:bodyPr>
          <a:lstStyle/>
          <a:p>
            <a:pPr algn="ctr"/>
            <a:r>
              <a:rPr lang="en-US" sz="4400" b="1" dirty="0" smtClean="0">
                <a:effectLst>
                  <a:outerShdw blurRad="38100" dist="38100" dir="2700000" algn="tl">
                    <a:srgbClr val="000000">
                      <a:alpha val="43137"/>
                    </a:srgbClr>
                  </a:outerShdw>
                </a:effectLst>
                <a:latin typeface="JasmineUPC" pitchFamily="18" charset="-34"/>
                <a:ea typeface="Times New Roman"/>
                <a:cs typeface="JasmineUPC" pitchFamily="18" charset="-34"/>
              </a:rPr>
              <a:t>INTRODUCTION</a:t>
            </a:r>
            <a:endParaRPr lang="en-US" sz="4400" dirty="0">
              <a:effectLst>
                <a:outerShdw blurRad="38100" dist="38100" dir="2700000" algn="tl">
                  <a:srgbClr val="000000">
                    <a:alpha val="43137"/>
                  </a:srgbClr>
                </a:outerShdw>
              </a:effectLst>
              <a:latin typeface="JasmineUPC" pitchFamily="18" charset="-34"/>
              <a:cs typeface="JasmineUPC" pitchFamily="18" charset="-34"/>
            </a:endParaRPr>
          </a:p>
        </p:txBody>
      </p:sp>
      <p:sp>
        <p:nvSpPr>
          <p:cNvPr id="20481" name="Rectangle 1"/>
          <p:cNvSpPr>
            <a:spLocks noChangeArrowheads="1"/>
          </p:cNvSpPr>
          <p:nvPr/>
        </p:nvSpPr>
        <p:spPr bwMode="auto">
          <a:xfrm>
            <a:off x="381000" y="1038539"/>
            <a:ext cx="3962400" cy="2246769"/>
          </a:xfrm>
          <a:prstGeom prst="rect">
            <a:avLst/>
          </a:prstGeom>
          <a:solidFill>
            <a:srgbClr val="FFFFC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533400" algn="just" fontAlgn="base">
              <a:spcBef>
                <a:spcPct val="0"/>
              </a:spcBef>
              <a:spcAft>
                <a:spcPct val="0"/>
              </a:spcAft>
            </a:pPr>
            <a:r>
              <a:rPr lang="en-US" sz="2800" b="1" dirty="0" smtClean="0">
                <a:solidFill>
                  <a:srgbClr val="FF0000"/>
                </a:solidFill>
                <a:latin typeface="JasmineUPC" pitchFamily="18" charset="-34"/>
                <a:ea typeface="Angsana New" pitchFamily="18" charset="-34"/>
                <a:cs typeface="JasmineUPC" pitchFamily="18" charset="-34"/>
              </a:rPr>
              <a:t>School A </a:t>
            </a:r>
            <a:r>
              <a:rPr lang="en-US" sz="2800" dirty="0" smtClean="0">
                <a:latin typeface="JasmineUPC" pitchFamily="18" charset="-34"/>
                <a:ea typeface="Angsana New" pitchFamily="18" charset="-34"/>
                <a:cs typeface="JasmineUPC" pitchFamily="18" charset="-34"/>
              </a:rPr>
              <a:t>is an alternative school and is located in suburban </a:t>
            </a:r>
            <a:r>
              <a:rPr lang="en-US" sz="2800" dirty="0" err="1" smtClean="0">
                <a:latin typeface="JasmineUPC" pitchFamily="18" charset="-34"/>
                <a:ea typeface="Angsana New" pitchFamily="18" charset="-34"/>
                <a:cs typeface="JasmineUPC" pitchFamily="18" charset="-34"/>
              </a:rPr>
              <a:t>Bangkhuntian</a:t>
            </a:r>
            <a:r>
              <a:rPr lang="en-US" sz="2800" dirty="0" smtClean="0">
                <a:latin typeface="JasmineUPC" pitchFamily="18" charset="-34"/>
                <a:ea typeface="Angsana New" pitchFamily="18" charset="-34"/>
                <a:cs typeface="JasmineUPC" pitchFamily="18" charset="-34"/>
              </a:rPr>
              <a:t> District on Rama II Road, it close to Rama II Road.</a:t>
            </a:r>
          </a:p>
          <a:p>
            <a:pPr lvl="0" indent="533400" algn="just" fontAlgn="base">
              <a:spcBef>
                <a:spcPct val="0"/>
              </a:spcBef>
              <a:spcAft>
                <a:spcPct val="0"/>
              </a:spcAft>
            </a:pPr>
            <a:endParaRPr lang="en-US" sz="2800" dirty="0" smtClean="0">
              <a:latin typeface="JasmineUPC" pitchFamily="18" charset="-34"/>
              <a:ea typeface="Angsana New" pitchFamily="18" charset="-34"/>
              <a:cs typeface="JasmineUPC" pitchFamily="18" charset="-34"/>
            </a:endParaRPr>
          </a:p>
        </p:txBody>
      </p:sp>
      <p:sp>
        <p:nvSpPr>
          <p:cNvPr id="7" name="Rectangle 1"/>
          <p:cNvSpPr>
            <a:spLocks noChangeArrowheads="1"/>
          </p:cNvSpPr>
          <p:nvPr/>
        </p:nvSpPr>
        <p:spPr bwMode="auto">
          <a:xfrm>
            <a:off x="4648200" y="1062351"/>
            <a:ext cx="4191000" cy="2246769"/>
          </a:xfrm>
          <a:prstGeom prst="rect">
            <a:avLst/>
          </a:prstGeom>
          <a:solidFill>
            <a:srgbClr val="FFCC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533400" algn="just" fontAlgn="base">
              <a:spcBef>
                <a:spcPct val="0"/>
              </a:spcBef>
              <a:spcAft>
                <a:spcPct val="0"/>
              </a:spcAft>
            </a:pPr>
            <a:r>
              <a:rPr lang="en-US" sz="2800" b="1" dirty="0" smtClean="0">
                <a:solidFill>
                  <a:srgbClr val="FF0000"/>
                </a:solidFill>
                <a:latin typeface="JasmineUPC" pitchFamily="18" charset="-34"/>
                <a:ea typeface="Angsana New" pitchFamily="18" charset="-34"/>
                <a:cs typeface="JasmineUPC" pitchFamily="18" charset="-34"/>
              </a:rPr>
              <a:t>School B </a:t>
            </a:r>
            <a:r>
              <a:rPr lang="en-US" sz="2800" dirty="0" smtClean="0">
                <a:latin typeface="JasmineUPC" pitchFamily="18" charset="-34"/>
                <a:ea typeface="Angsana New" pitchFamily="18" charset="-34"/>
                <a:cs typeface="JasmineUPC" pitchFamily="18" charset="-34"/>
              </a:rPr>
              <a:t>is an alternative school and is located in suburban </a:t>
            </a:r>
            <a:r>
              <a:rPr lang="en-US" sz="2800" dirty="0" err="1" smtClean="0">
                <a:latin typeface="JasmineUPC" pitchFamily="18" charset="-34"/>
                <a:ea typeface="Angsana New" pitchFamily="18" charset="-34"/>
                <a:cs typeface="JasmineUPC" pitchFamily="18" charset="-34"/>
              </a:rPr>
              <a:t>Bangkhuntian</a:t>
            </a:r>
            <a:r>
              <a:rPr lang="en-US" sz="2800" dirty="0" smtClean="0">
                <a:latin typeface="JasmineUPC" pitchFamily="18" charset="-34"/>
                <a:ea typeface="Angsana New" pitchFamily="18" charset="-34"/>
                <a:cs typeface="JasmineUPC" pitchFamily="18" charset="-34"/>
              </a:rPr>
              <a:t> District on Rama II Road, and the distance from the school to Rama II Road is about 2 km. </a:t>
            </a:r>
          </a:p>
        </p:txBody>
      </p:sp>
      <p:grpSp>
        <p:nvGrpSpPr>
          <p:cNvPr id="10" name="Group 9"/>
          <p:cNvGrpSpPr/>
          <p:nvPr/>
        </p:nvGrpSpPr>
        <p:grpSpPr>
          <a:xfrm>
            <a:off x="1676400" y="3437708"/>
            <a:ext cx="6019800" cy="3267892"/>
            <a:chOff x="1676400" y="3505200"/>
            <a:chExt cx="6019800" cy="3267892"/>
          </a:xfrm>
        </p:grpSpPr>
        <p:pic>
          <p:nvPicPr>
            <p:cNvPr id="34817" name="Picture 1"/>
            <p:cNvPicPr>
              <a:picLocks noChangeAspect="1" noChangeArrowheads="1"/>
            </p:cNvPicPr>
            <p:nvPr/>
          </p:nvPicPr>
          <p:blipFill>
            <a:blip r:embed="rId2" cstate="print"/>
            <a:srcRect l="20498" t="27084" r="18009" b="13542"/>
            <a:stretch>
              <a:fillRect/>
            </a:stretch>
          </p:blipFill>
          <p:spPr bwMode="auto">
            <a:xfrm>
              <a:off x="1676400" y="3505200"/>
              <a:ext cx="6019800" cy="3267892"/>
            </a:xfrm>
            <a:prstGeom prst="rect">
              <a:avLst/>
            </a:prstGeom>
            <a:noFill/>
            <a:ln w="9525">
              <a:noFill/>
              <a:miter lim="800000"/>
              <a:headEnd/>
              <a:tailEnd/>
            </a:ln>
          </p:spPr>
        </p:pic>
        <p:sp>
          <p:nvSpPr>
            <p:cNvPr id="8" name="Oval 7"/>
            <p:cNvSpPr/>
            <p:nvPr/>
          </p:nvSpPr>
          <p:spPr>
            <a:xfrm>
              <a:off x="3276600" y="4572000"/>
              <a:ext cx="381000" cy="381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A</a:t>
              </a:r>
              <a:endParaRPr lang="en-US" sz="2000" b="1" dirty="0">
                <a:effectLst>
                  <a:outerShdw blurRad="38100" dist="38100" dir="2700000" algn="tl">
                    <a:srgbClr val="000000">
                      <a:alpha val="43137"/>
                    </a:srgbClr>
                  </a:outerShdw>
                </a:effectLst>
              </a:endParaRPr>
            </a:p>
          </p:txBody>
        </p:sp>
        <p:sp>
          <p:nvSpPr>
            <p:cNvPr id="9" name="Oval 8"/>
            <p:cNvSpPr/>
            <p:nvPr/>
          </p:nvSpPr>
          <p:spPr>
            <a:xfrm>
              <a:off x="4343400" y="5181600"/>
              <a:ext cx="381000" cy="381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B</a:t>
              </a:r>
              <a:endParaRPr lang="en-US" sz="2000" b="1" dirty="0">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0316"/>
            <a:ext cx="9144000" cy="769441"/>
          </a:xfrm>
          <a:prstGeom prst="rect">
            <a:avLst/>
          </a:prstGeom>
          <a:solidFill>
            <a:srgbClr val="99FFCC"/>
          </a:solidFill>
        </p:spPr>
        <p:txBody>
          <a:bodyPr wrap="square" anchor="ctr">
            <a:spAutoFit/>
          </a:bodyPr>
          <a:lstStyle/>
          <a:p>
            <a:pPr algn="ctr"/>
            <a:r>
              <a:rPr lang="en-US" sz="4400" b="1" dirty="0" smtClean="0">
                <a:effectLst>
                  <a:outerShdw blurRad="38100" dist="38100" dir="2700000" algn="tl">
                    <a:srgbClr val="000000">
                      <a:alpha val="43137"/>
                    </a:srgbClr>
                  </a:outerShdw>
                </a:effectLst>
                <a:latin typeface="JasmineUPC" pitchFamily="18" charset="-34"/>
                <a:ea typeface="Times New Roman"/>
                <a:cs typeface="JasmineUPC" pitchFamily="18" charset="-34"/>
              </a:rPr>
              <a:t>INTRODUCTION</a:t>
            </a:r>
            <a:endParaRPr lang="en-US" sz="4400" dirty="0">
              <a:effectLst>
                <a:outerShdw blurRad="38100" dist="38100" dir="2700000" algn="tl">
                  <a:srgbClr val="000000">
                    <a:alpha val="43137"/>
                  </a:srgbClr>
                </a:outerShdw>
              </a:effectLst>
              <a:latin typeface="JasmineUPC" pitchFamily="18" charset="-34"/>
              <a:cs typeface="JasmineUPC" pitchFamily="18" charset="-34"/>
            </a:endParaRPr>
          </a:p>
        </p:txBody>
      </p:sp>
      <p:sp>
        <p:nvSpPr>
          <p:cNvPr id="20481" name="Rectangle 1"/>
          <p:cNvSpPr>
            <a:spLocks noChangeArrowheads="1"/>
          </p:cNvSpPr>
          <p:nvPr/>
        </p:nvSpPr>
        <p:spPr bwMode="auto">
          <a:xfrm>
            <a:off x="685800" y="1066800"/>
            <a:ext cx="78486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533400" algn="just" fontAlgn="base">
              <a:spcBef>
                <a:spcPct val="0"/>
              </a:spcBef>
              <a:spcAft>
                <a:spcPct val="0"/>
              </a:spcAft>
            </a:pPr>
            <a:r>
              <a:rPr lang="en-US" sz="3200" b="1" dirty="0" smtClean="0">
                <a:solidFill>
                  <a:srgbClr val="FF0000"/>
                </a:solidFill>
                <a:latin typeface="JasmineUPC" pitchFamily="18" charset="-34"/>
                <a:ea typeface="Angsana New" pitchFamily="18" charset="-34"/>
                <a:cs typeface="JasmineUPC" pitchFamily="18" charset="-34"/>
              </a:rPr>
              <a:t>School B </a:t>
            </a:r>
            <a:r>
              <a:rPr lang="en-US" sz="3200" dirty="0" smtClean="0">
                <a:latin typeface="JasmineUPC" pitchFamily="18" charset="-34"/>
                <a:ea typeface="Angsana New" pitchFamily="18" charset="-34"/>
                <a:cs typeface="JasmineUPC" pitchFamily="18" charset="-34"/>
              </a:rPr>
              <a:t>has the same problems of traffic congestion like other private schools. About 90.22% of the parents of School B decide to send their children to school by private car and only 3.78% choose the school bus  (</a:t>
            </a:r>
            <a:r>
              <a:rPr lang="en-US" sz="3200" dirty="0" err="1" smtClean="0">
                <a:latin typeface="JasmineUPC" pitchFamily="18" charset="-34"/>
                <a:ea typeface="Angsana New" pitchFamily="18" charset="-34"/>
                <a:cs typeface="JasmineUPC" pitchFamily="18" charset="-34"/>
              </a:rPr>
              <a:t>Srisurapanon</a:t>
            </a:r>
            <a:r>
              <a:rPr lang="en-US" sz="3200" dirty="0" smtClean="0">
                <a:latin typeface="JasmineUPC" pitchFamily="18" charset="-34"/>
                <a:ea typeface="Angsana New" pitchFamily="18" charset="-34"/>
                <a:cs typeface="JasmineUPC" pitchFamily="18" charset="-34"/>
              </a:rPr>
              <a:t> et al., 2014).</a:t>
            </a:r>
          </a:p>
        </p:txBody>
      </p:sp>
      <p:pic>
        <p:nvPicPr>
          <p:cNvPr id="6" name="Picture 2"/>
          <p:cNvPicPr>
            <a:picLocks noChangeAspect="1" noChangeArrowheads="1"/>
          </p:cNvPicPr>
          <p:nvPr/>
        </p:nvPicPr>
        <p:blipFill>
          <a:blip r:embed="rId2" cstate="print"/>
          <a:srcRect/>
          <a:stretch>
            <a:fillRect/>
          </a:stretch>
        </p:blipFill>
        <p:spPr bwMode="auto">
          <a:xfrm>
            <a:off x="2057400" y="3411404"/>
            <a:ext cx="5562600" cy="3080653"/>
          </a:xfrm>
          <a:prstGeom prst="rect">
            <a:avLst/>
          </a:prstGeom>
          <a:noFill/>
          <a:ln w="9525">
            <a:noFill/>
            <a:miter lim="800000"/>
            <a:headEnd/>
            <a:tailEnd/>
          </a:ln>
        </p:spPr>
      </p:pic>
      <p:sp>
        <p:nvSpPr>
          <p:cNvPr id="7" name="Rectangle 2"/>
          <p:cNvSpPr>
            <a:spLocks noChangeArrowheads="1"/>
          </p:cNvSpPr>
          <p:nvPr/>
        </p:nvSpPr>
        <p:spPr bwMode="auto">
          <a:xfrm>
            <a:off x="3505200" y="6324600"/>
            <a:ext cx="2362200" cy="338554"/>
          </a:xfrm>
          <a:prstGeom prst="rect">
            <a:avLst/>
          </a:prstGeom>
          <a:solidFill>
            <a:srgbClr val="FFCC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Angsana New" pitchFamily="18" charset="-34"/>
                <a:cs typeface="Times New Roman" pitchFamily="18" charset="0"/>
              </a:rPr>
              <a:t>School B</a:t>
            </a:r>
            <a:endParaRPr kumimoji="0" lang="en-US" sz="24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0316"/>
            <a:ext cx="9144000" cy="769441"/>
          </a:xfrm>
          <a:prstGeom prst="rect">
            <a:avLst/>
          </a:prstGeom>
          <a:solidFill>
            <a:srgbClr val="99FFCC"/>
          </a:solidFill>
        </p:spPr>
        <p:txBody>
          <a:bodyPr wrap="square" anchor="ctr">
            <a:spAutoFit/>
          </a:bodyPr>
          <a:lstStyle/>
          <a:p>
            <a:pPr algn="ctr"/>
            <a:r>
              <a:rPr lang="en-US" sz="4400" b="1" dirty="0" smtClean="0">
                <a:effectLst>
                  <a:outerShdw blurRad="38100" dist="38100" dir="2700000" algn="tl">
                    <a:srgbClr val="000000">
                      <a:alpha val="43137"/>
                    </a:srgbClr>
                  </a:outerShdw>
                </a:effectLst>
                <a:latin typeface="JasmineUPC" pitchFamily="18" charset="-34"/>
                <a:ea typeface="Times New Roman"/>
                <a:cs typeface="JasmineUPC" pitchFamily="18" charset="-34"/>
              </a:rPr>
              <a:t>INTRODUCTION</a:t>
            </a:r>
            <a:endParaRPr lang="en-US" sz="4400" dirty="0">
              <a:effectLst>
                <a:outerShdw blurRad="38100" dist="38100" dir="2700000" algn="tl">
                  <a:srgbClr val="000000">
                    <a:alpha val="43137"/>
                  </a:srgbClr>
                </a:outerShdw>
              </a:effectLst>
              <a:latin typeface="JasmineUPC" pitchFamily="18" charset="-34"/>
              <a:cs typeface="JasmineUPC" pitchFamily="18" charset="-34"/>
            </a:endParaRPr>
          </a:p>
        </p:txBody>
      </p:sp>
      <p:sp>
        <p:nvSpPr>
          <p:cNvPr id="20481" name="Rectangle 1"/>
          <p:cNvSpPr>
            <a:spLocks noChangeArrowheads="1"/>
          </p:cNvSpPr>
          <p:nvPr/>
        </p:nvSpPr>
        <p:spPr bwMode="auto">
          <a:xfrm>
            <a:off x="762000" y="1236821"/>
            <a:ext cx="78486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533400" algn="just" fontAlgn="base">
              <a:spcBef>
                <a:spcPct val="0"/>
              </a:spcBef>
              <a:spcAft>
                <a:spcPct val="0"/>
              </a:spcAft>
            </a:pPr>
            <a:r>
              <a:rPr lang="en-US" sz="3200" dirty="0" smtClean="0">
                <a:latin typeface="JasmineUPC" pitchFamily="18" charset="-34"/>
                <a:ea typeface="Angsana New" pitchFamily="18" charset="-34"/>
                <a:cs typeface="JasmineUPC" pitchFamily="18" charset="-34"/>
              </a:rPr>
              <a:t>However, if we change the location of schools, do we observe the same characteristics of parent behavior? </a:t>
            </a:r>
          </a:p>
          <a:p>
            <a:pPr lvl="0" indent="533400" algn="just" fontAlgn="base">
              <a:spcBef>
                <a:spcPct val="0"/>
              </a:spcBef>
              <a:spcAft>
                <a:spcPct val="0"/>
              </a:spcAft>
            </a:pPr>
            <a:endParaRPr lang="en-US" sz="3200" dirty="0" smtClean="0">
              <a:latin typeface="JasmineUPC" pitchFamily="18" charset="-34"/>
              <a:ea typeface="Angsana New" pitchFamily="18" charset="-34"/>
              <a:cs typeface="JasmineUPC" pitchFamily="18" charset="-34"/>
            </a:endParaRPr>
          </a:p>
          <a:p>
            <a:pPr lvl="0" indent="533400" algn="just" fontAlgn="base">
              <a:spcBef>
                <a:spcPct val="0"/>
              </a:spcBef>
              <a:spcAft>
                <a:spcPct val="0"/>
              </a:spcAft>
              <a:buFont typeface="Wingdings" pitchFamily="2" charset="2"/>
              <a:buChar char="v"/>
            </a:pPr>
            <a:r>
              <a:rPr lang="en-US" sz="3200" dirty="0" smtClean="0">
                <a:latin typeface="JasmineUPC" pitchFamily="18" charset="-34"/>
                <a:ea typeface="Angsana New" pitchFamily="18" charset="-34"/>
                <a:cs typeface="JasmineUPC" pitchFamily="18" charset="-34"/>
              </a:rPr>
              <a:t>If the results are </a:t>
            </a:r>
            <a:r>
              <a:rPr lang="en-US" sz="3200" b="1" dirty="0" smtClean="0">
                <a:solidFill>
                  <a:srgbClr val="FF0000"/>
                </a:solidFill>
                <a:latin typeface="JasmineUPC" pitchFamily="18" charset="-34"/>
                <a:ea typeface="Angsana New" pitchFamily="18" charset="-34"/>
                <a:cs typeface="JasmineUPC" pitchFamily="18" charset="-34"/>
              </a:rPr>
              <a:t>similar</a:t>
            </a:r>
            <a:r>
              <a:rPr lang="en-US" sz="3200" dirty="0" smtClean="0">
                <a:latin typeface="JasmineUPC" pitchFamily="18" charset="-34"/>
                <a:ea typeface="Angsana New" pitchFamily="18" charset="-34"/>
                <a:cs typeface="JasmineUPC" pitchFamily="18" charset="-34"/>
              </a:rPr>
              <a:t> to School B, then suburban schools display </a:t>
            </a:r>
            <a:r>
              <a:rPr lang="en-US" sz="3200" b="1" dirty="0" smtClean="0">
                <a:solidFill>
                  <a:srgbClr val="FF0000"/>
                </a:solidFill>
                <a:latin typeface="JasmineUPC" pitchFamily="18" charset="-34"/>
                <a:ea typeface="Angsana New" pitchFamily="18" charset="-34"/>
                <a:cs typeface="JasmineUPC" pitchFamily="18" charset="-34"/>
              </a:rPr>
              <a:t>similar characteristics</a:t>
            </a:r>
            <a:r>
              <a:rPr lang="en-US" sz="3200" dirty="0" smtClean="0">
                <a:latin typeface="JasmineUPC" pitchFamily="18" charset="-34"/>
                <a:ea typeface="Angsana New" pitchFamily="18" charset="-34"/>
                <a:cs typeface="JasmineUPC" pitchFamily="18" charset="-34"/>
              </a:rPr>
              <a:t>. </a:t>
            </a:r>
          </a:p>
          <a:p>
            <a:pPr lvl="0" indent="533400" algn="just" fontAlgn="base">
              <a:spcBef>
                <a:spcPct val="0"/>
              </a:spcBef>
              <a:spcAft>
                <a:spcPct val="0"/>
              </a:spcAft>
              <a:buFont typeface="Wingdings" pitchFamily="2" charset="2"/>
              <a:buChar char="v"/>
            </a:pPr>
            <a:r>
              <a:rPr lang="en-US" sz="3200" dirty="0" smtClean="0">
                <a:latin typeface="JasmineUPC" pitchFamily="18" charset="-34"/>
                <a:ea typeface="Angsana New" pitchFamily="18" charset="-34"/>
                <a:cs typeface="JasmineUPC" pitchFamily="18" charset="-34"/>
              </a:rPr>
              <a:t>If the results are </a:t>
            </a:r>
            <a:r>
              <a:rPr lang="en-US" sz="3200" b="1" dirty="0" smtClean="0">
                <a:solidFill>
                  <a:srgbClr val="FF0000"/>
                </a:solidFill>
                <a:latin typeface="JasmineUPC" pitchFamily="18" charset="-34"/>
                <a:ea typeface="Angsana New" pitchFamily="18" charset="-34"/>
                <a:cs typeface="JasmineUPC" pitchFamily="18" charset="-34"/>
              </a:rPr>
              <a:t>not similar</a:t>
            </a:r>
            <a:r>
              <a:rPr lang="en-US" sz="3200" dirty="0" smtClean="0">
                <a:latin typeface="JasmineUPC" pitchFamily="18" charset="-34"/>
                <a:ea typeface="Angsana New" pitchFamily="18" charset="-34"/>
                <a:cs typeface="JasmineUPC" pitchFamily="18" charset="-34"/>
              </a:rPr>
              <a:t>, it shows that suburban schools do not exhibit similar characteristics, and </a:t>
            </a:r>
            <a:r>
              <a:rPr lang="en-US" sz="3200" b="1" dirty="0" smtClean="0">
                <a:solidFill>
                  <a:srgbClr val="FF00FF"/>
                </a:solidFill>
                <a:latin typeface="JasmineUPC" pitchFamily="18" charset="-34"/>
                <a:ea typeface="Angsana New" pitchFamily="18" charset="-34"/>
                <a:cs typeface="JasmineUPC" pitchFamily="18" charset="-34"/>
              </a:rPr>
              <a:t>the characteristics of parents are influenced by other factors</a:t>
            </a:r>
            <a:r>
              <a:rPr lang="en-US" sz="3200" dirty="0" smtClean="0">
                <a:latin typeface="JasmineUPC" pitchFamily="18" charset="-34"/>
                <a:ea typeface="Angsana New" pitchFamily="18" charset="-34"/>
                <a:cs typeface="JasmineUPC" pitchFamily="18" charset="-34"/>
              </a:rPr>
              <a:t>. That is the </a:t>
            </a:r>
            <a:r>
              <a:rPr lang="en-US" sz="3200" b="1" dirty="0" smtClean="0">
                <a:solidFill>
                  <a:srgbClr val="00B0F0"/>
                </a:solidFill>
                <a:latin typeface="JasmineUPC" pitchFamily="18" charset="-34"/>
                <a:ea typeface="Angsana New" pitchFamily="18" charset="-34"/>
                <a:cs typeface="JasmineUPC" pitchFamily="18" charset="-34"/>
              </a:rPr>
              <a:t>interesting reason why we should study this phenomenon</a:t>
            </a:r>
            <a:r>
              <a:rPr lang="en-US" sz="3200" dirty="0" smtClean="0">
                <a:latin typeface="JasmineUPC" pitchFamily="18" charset="-34"/>
                <a:ea typeface="Angsana New" pitchFamily="18" charset="-34"/>
                <a:cs typeface="JasmineUPC" pitchFamily="18" charset="-34"/>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0316"/>
            <a:ext cx="9144000" cy="769441"/>
          </a:xfrm>
          <a:prstGeom prst="rect">
            <a:avLst/>
          </a:prstGeom>
          <a:solidFill>
            <a:srgbClr val="99FFCC"/>
          </a:solidFill>
        </p:spPr>
        <p:txBody>
          <a:bodyPr wrap="square" anchor="ctr">
            <a:spAutoFit/>
          </a:bodyPr>
          <a:lstStyle/>
          <a:p>
            <a:pPr algn="ctr"/>
            <a:r>
              <a:rPr lang="en-US" sz="4400" b="1" dirty="0" smtClean="0">
                <a:effectLst>
                  <a:outerShdw blurRad="38100" dist="38100" dir="2700000" algn="tl">
                    <a:srgbClr val="000000">
                      <a:alpha val="43137"/>
                    </a:srgbClr>
                  </a:outerShdw>
                </a:effectLst>
                <a:latin typeface="JasmineUPC" pitchFamily="18" charset="-34"/>
                <a:ea typeface="Times New Roman"/>
                <a:cs typeface="JasmineUPC" pitchFamily="18" charset="-34"/>
              </a:rPr>
              <a:t>INTRODUCTION</a:t>
            </a:r>
            <a:endParaRPr lang="en-US" sz="4400" dirty="0">
              <a:effectLst>
                <a:outerShdw blurRad="38100" dist="38100" dir="2700000" algn="tl">
                  <a:srgbClr val="000000">
                    <a:alpha val="43137"/>
                  </a:srgbClr>
                </a:outerShdw>
              </a:effectLst>
              <a:latin typeface="JasmineUPC" pitchFamily="18" charset="-34"/>
              <a:cs typeface="JasmineUPC" pitchFamily="18" charset="-34"/>
            </a:endParaRPr>
          </a:p>
        </p:txBody>
      </p:sp>
      <p:sp>
        <p:nvSpPr>
          <p:cNvPr id="20481" name="Rectangle 1"/>
          <p:cNvSpPr>
            <a:spLocks noChangeArrowheads="1"/>
          </p:cNvSpPr>
          <p:nvPr/>
        </p:nvSpPr>
        <p:spPr bwMode="auto">
          <a:xfrm>
            <a:off x="685800" y="1219200"/>
            <a:ext cx="78486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340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JasmineUPC" pitchFamily="18" charset="-34"/>
                <a:ea typeface="Angsana New" pitchFamily="18" charset="-34"/>
                <a:cs typeface="JasmineUPC" pitchFamily="18" charset="-34"/>
              </a:rPr>
              <a:t>The objectives of this study are </a:t>
            </a:r>
            <a:r>
              <a:rPr kumimoji="0" lang="en-US" sz="3200" b="0" i="0" u="none" strike="noStrike" cap="none" normalizeH="0" baseline="0" dirty="0" smtClean="0">
                <a:ln>
                  <a:noFill/>
                </a:ln>
                <a:solidFill>
                  <a:schemeClr val="tx1"/>
                </a:solidFill>
                <a:effectLst/>
                <a:latin typeface="JasmineUPC" pitchFamily="18" charset="-34"/>
                <a:ea typeface="Angsana New" pitchFamily="18" charset="-34"/>
                <a:cs typeface="JasmineUPC" pitchFamily="18" charset="-34"/>
              </a:rPr>
              <a:t>to </a:t>
            </a:r>
            <a:r>
              <a:rPr kumimoji="0" lang="en-US" sz="3200" b="1" i="0" u="none" strike="noStrike" cap="none" normalizeH="0" baseline="0" dirty="0" smtClean="0">
                <a:ln>
                  <a:noFill/>
                </a:ln>
                <a:solidFill>
                  <a:srgbClr val="0070C0"/>
                </a:solidFill>
                <a:effectLst/>
                <a:latin typeface="JasmineUPC" pitchFamily="18" charset="-34"/>
                <a:ea typeface="Angsana New" pitchFamily="18" charset="-34"/>
                <a:cs typeface="JasmineUPC" pitchFamily="18" charset="-34"/>
              </a:rPr>
              <a:t>conduct a comparison of two schools and find the reasons.</a:t>
            </a:r>
            <a:r>
              <a:rPr kumimoji="0" lang="en-US" sz="3200" b="0" i="0" u="none" strike="noStrike" cap="none" normalizeH="0" baseline="0" dirty="0" smtClean="0">
                <a:ln>
                  <a:noFill/>
                </a:ln>
                <a:solidFill>
                  <a:srgbClr val="0070C0"/>
                </a:solidFill>
                <a:effectLst/>
                <a:latin typeface="JasmineUPC" pitchFamily="18" charset="-34"/>
                <a:ea typeface="Angsana New" pitchFamily="18" charset="-34"/>
                <a:cs typeface="JasmineUPC" pitchFamily="18" charset="-34"/>
              </a:rPr>
              <a:t> </a:t>
            </a:r>
            <a:r>
              <a:rPr kumimoji="0" lang="en-US" sz="3200" b="0" i="0" u="none" strike="noStrike" cap="none" normalizeH="0" baseline="0" dirty="0" smtClean="0">
                <a:ln>
                  <a:noFill/>
                </a:ln>
                <a:solidFill>
                  <a:schemeClr val="tx1"/>
                </a:solidFill>
                <a:effectLst/>
                <a:latin typeface="JasmineUPC" pitchFamily="18" charset="-34"/>
                <a:ea typeface="Angsana New" pitchFamily="18" charset="-34"/>
                <a:cs typeface="JasmineUPC" pitchFamily="18" charset="-34"/>
              </a:rPr>
              <a:t>If we change our focus from School B to another school which is in the same location or same district, and the type of school is private school or selected school similar to School B, is the percentage of parents who decide to drive to school similar to School B or not? </a:t>
            </a:r>
            <a:endParaRPr kumimoji="0" lang="en-US" sz="4400" b="0" i="0" u="none" strike="noStrike" cap="none" normalizeH="0" baseline="0" dirty="0" smtClean="0">
              <a:ln>
                <a:noFill/>
              </a:ln>
              <a:solidFill>
                <a:schemeClr val="tx1"/>
              </a:solidFill>
              <a:effectLst/>
              <a:latin typeface="JasmineUPC" pitchFamily="18" charset="-34"/>
              <a:cs typeface="JasmineUPC" pitchFamily="18" charset="-34"/>
            </a:endParaRPr>
          </a:p>
        </p:txBody>
      </p:sp>
      <p:pic>
        <p:nvPicPr>
          <p:cNvPr id="30722" name="Picture 2" descr="https://encrypted-tbn1.gstatic.com/images?q=tbn:ANd9GcSlPGnp-snNtXbofAaIN-OccDRXXRCa5ZE8oD-_yQF-2aqD5aXu"/>
          <p:cNvPicPr>
            <a:picLocks noChangeAspect="1" noChangeArrowheads="1"/>
          </p:cNvPicPr>
          <p:nvPr/>
        </p:nvPicPr>
        <p:blipFill>
          <a:blip r:embed="rId2" cstate="print"/>
          <a:srcRect/>
          <a:stretch>
            <a:fillRect/>
          </a:stretch>
        </p:blipFill>
        <p:spPr bwMode="auto">
          <a:xfrm>
            <a:off x="2819400" y="4876800"/>
            <a:ext cx="3581400" cy="125988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67047"/>
            <a:ext cx="9144000" cy="769441"/>
          </a:xfrm>
          <a:prstGeom prst="rect">
            <a:avLst/>
          </a:prstGeom>
          <a:solidFill>
            <a:srgbClr val="FF99FF"/>
          </a:solidFill>
        </p:spPr>
        <p:txBody>
          <a:bodyPr wrap="square" anchor="ctr">
            <a:spAutoFit/>
          </a:bodyPr>
          <a:lstStyle/>
          <a:p>
            <a:pPr algn="ctr"/>
            <a:r>
              <a:rPr lang="en-US" sz="4400" b="1" kern="100" dirty="0" smtClean="0">
                <a:effectLst>
                  <a:outerShdw blurRad="38100" dist="38100" dir="2700000" algn="tl">
                    <a:srgbClr val="000000">
                      <a:alpha val="43137"/>
                    </a:srgbClr>
                  </a:outerShdw>
                </a:effectLst>
                <a:latin typeface="JasmineUPC" pitchFamily="18" charset="-34"/>
                <a:ea typeface="Angsana New"/>
                <a:cs typeface="JasmineUPC" pitchFamily="18" charset="-34"/>
              </a:rPr>
              <a:t>INTERESTING ISSUES TO ANALYZE</a:t>
            </a:r>
            <a:endParaRPr lang="en-US" sz="4400" b="1" dirty="0" smtClean="0">
              <a:effectLst>
                <a:outerShdw blurRad="38100" dist="38100" dir="2700000" algn="tl">
                  <a:srgbClr val="000000">
                    <a:alpha val="43137"/>
                  </a:srgbClr>
                </a:outerShdw>
              </a:effectLst>
              <a:latin typeface="JasmineUPC" pitchFamily="18" charset="-34"/>
              <a:cs typeface="JasmineUPC" pitchFamily="18" charset="-34"/>
            </a:endParaRPr>
          </a:p>
        </p:txBody>
      </p:sp>
      <p:sp>
        <p:nvSpPr>
          <p:cNvPr id="11" name="TextBox 10"/>
          <p:cNvSpPr txBox="1"/>
          <p:nvPr/>
        </p:nvSpPr>
        <p:spPr>
          <a:xfrm>
            <a:off x="381000" y="1143000"/>
            <a:ext cx="8382000" cy="5324535"/>
          </a:xfrm>
          <a:prstGeom prst="rect">
            <a:avLst/>
          </a:prstGeom>
          <a:noFill/>
        </p:spPr>
        <p:txBody>
          <a:bodyPr wrap="square" rtlCol="0">
            <a:spAutoFit/>
          </a:bodyPr>
          <a:lstStyle/>
          <a:p>
            <a:pPr algn="thaiDist"/>
            <a:r>
              <a:rPr lang="en-US" sz="3600" b="1" dirty="0" smtClean="0">
                <a:solidFill>
                  <a:srgbClr val="FF00FF"/>
                </a:solidFill>
                <a:latin typeface="JasmineUPC" pitchFamily="18" charset="-34"/>
                <a:cs typeface="JasmineUPC" pitchFamily="18" charset="-34"/>
              </a:rPr>
              <a:t>Issues for comparison</a:t>
            </a:r>
          </a:p>
          <a:p>
            <a:pPr marL="682625" indent="231775" algn="thaiDist">
              <a:buFont typeface="Wingdings" pitchFamily="2" charset="2"/>
              <a:buChar char="q"/>
            </a:pPr>
            <a:r>
              <a:rPr lang="en-US" sz="3200" b="1" dirty="0" smtClean="0">
                <a:latin typeface="JasmineUPC" pitchFamily="18" charset="-34"/>
                <a:cs typeface="JasmineUPC" pitchFamily="18" charset="-34"/>
              </a:rPr>
              <a:t>   </a:t>
            </a:r>
            <a:r>
              <a:rPr lang="en-US" sz="3200" dirty="0" smtClean="0">
                <a:latin typeface="JasmineUPC" pitchFamily="18" charset="-34"/>
                <a:cs typeface="JasmineUPC" pitchFamily="18" charset="-34"/>
              </a:rPr>
              <a:t>School location, number of students/teacher</a:t>
            </a:r>
          </a:p>
          <a:p>
            <a:pPr marL="682625" indent="231775" algn="thaiDist">
              <a:buFont typeface="Wingdings" pitchFamily="2" charset="2"/>
              <a:buChar char="q"/>
            </a:pPr>
            <a:r>
              <a:rPr lang="en-US" sz="3200" dirty="0" smtClean="0">
                <a:latin typeface="JasmineUPC" pitchFamily="18" charset="-34"/>
                <a:cs typeface="JasmineUPC" pitchFamily="18" charset="-34"/>
              </a:rPr>
              <a:t>   Methods of traveling to school</a:t>
            </a:r>
          </a:p>
          <a:p>
            <a:pPr marL="682625" indent="231775" algn="thaiDist">
              <a:buFont typeface="Wingdings" pitchFamily="2" charset="2"/>
              <a:buChar char="q"/>
            </a:pPr>
            <a:r>
              <a:rPr lang="en-US" sz="3200" dirty="0" smtClean="0">
                <a:latin typeface="JasmineUPC" pitchFamily="18" charset="-34"/>
                <a:cs typeface="JasmineUPC" pitchFamily="18" charset="-34"/>
              </a:rPr>
              <a:t>   Mode selection to school</a:t>
            </a:r>
          </a:p>
          <a:p>
            <a:pPr marL="682625" indent="231775" algn="thaiDist">
              <a:buFont typeface="Wingdings" pitchFamily="2" charset="2"/>
              <a:buChar char="q"/>
            </a:pPr>
            <a:r>
              <a:rPr lang="en-US" sz="3200" dirty="0" smtClean="0">
                <a:latin typeface="JasmineUPC" pitchFamily="18" charset="-34"/>
                <a:cs typeface="JasmineUPC" pitchFamily="18" charset="-34"/>
              </a:rPr>
              <a:t>   School bus provided</a:t>
            </a:r>
          </a:p>
          <a:p>
            <a:pPr marL="682625" indent="231775" algn="thaiDist">
              <a:buFont typeface="Wingdings" pitchFamily="2" charset="2"/>
              <a:buChar char="q"/>
            </a:pPr>
            <a:r>
              <a:rPr lang="en-US" sz="3200" dirty="0" smtClean="0">
                <a:latin typeface="JasmineUPC" pitchFamily="18" charset="-34"/>
                <a:cs typeface="JasmineUPC" pitchFamily="18" charset="-34"/>
              </a:rPr>
              <a:t>   Factors influencing the decision of parents</a:t>
            </a:r>
          </a:p>
          <a:p>
            <a:pPr algn="thaiDist">
              <a:buFont typeface="Arial" pitchFamily="34" charset="0"/>
              <a:buChar char="•"/>
            </a:pPr>
            <a:endParaRPr lang="en-US" sz="3600" b="1" dirty="0" smtClean="0">
              <a:solidFill>
                <a:srgbClr val="FF00FF"/>
              </a:solidFill>
              <a:latin typeface="JasmineUPC" pitchFamily="18" charset="-34"/>
              <a:cs typeface="JasmineUPC" pitchFamily="18" charset="-34"/>
            </a:endParaRPr>
          </a:p>
          <a:p>
            <a:pPr algn="thaiDist"/>
            <a:r>
              <a:rPr lang="en-US" sz="3600" b="1" dirty="0" smtClean="0">
                <a:solidFill>
                  <a:srgbClr val="FF00FF"/>
                </a:solidFill>
                <a:latin typeface="JasmineUPC" pitchFamily="18" charset="-34"/>
                <a:cs typeface="JasmineUPC" pitchFamily="18" charset="-34"/>
              </a:rPr>
              <a:t>Composition of school bus systems</a:t>
            </a:r>
          </a:p>
          <a:p>
            <a:pPr algn="thaiDist"/>
            <a:r>
              <a:rPr lang="en-US" sz="3600" b="1" dirty="0" smtClean="0">
                <a:solidFill>
                  <a:srgbClr val="FF00FF"/>
                </a:solidFill>
                <a:latin typeface="JasmineUPC" pitchFamily="18" charset="-34"/>
                <a:cs typeface="JasmineUPC" pitchFamily="18" charset="-34"/>
              </a:rPr>
              <a:t>School bus management</a:t>
            </a:r>
          </a:p>
          <a:p>
            <a:pPr algn="thaiDist"/>
            <a:r>
              <a:rPr lang="en-US" sz="3600" b="1" dirty="0" smtClean="0">
                <a:solidFill>
                  <a:srgbClr val="FF00FF"/>
                </a:solidFill>
                <a:latin typeface="JasmineUPC" pitchFamily="18" charset="-34"/>
                <a:cs typeface="JasmineUPC" pitchFamily="18" charset="-34"/>
              </a:rPr>
              <a:t>Degree of importance of the management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3537</TotalTime>
  <Words>2079</Words>
  <Application>Microsoft Office PowerPoint</Application>
  <PresentationFormat>On-screen Show (4:3)</PresentationFormat>
  <Paragraphs>246</Paragraphs>
  <Slides>35</Slides>
  <Notes>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KARN</dc:creator>
  <cp:lastModifiedBy>KARN</cp:lastModifiedBy>
  <cp:revision>868</cp:revision>
  <dcterms:created xsi:type="dcterms:W3CDTF">2006-08-16T00:00:00Z</dcterms:created>
  <dcterms:modified xsi:type="dcterms:W3CDTF">2015-04-01T15:31:45Z</dcterms:modified>
</cp:coreProperties>
</file>